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5" r:id="rId1"/>
  </p:sldMasterIdLst>
  <p:notesMasterIdLst>
    <p:notesMasterId r:id="rId24"/>
  </p:notesMasterIdLst>
  <p:handoutMasterIdLst>
    <p:handoutMasterId r:id="rId25"/>
  </p:handoutMasterIdLst>
  <p:sldIdLst>
    <p:sldId id="301" r:id="rId2"/>
    <p:sldId id="331" r:id="rId3"/>
    <p:sldId id="388" r:id="rId4"/>
    <p:sldId id="332" r:id="rId5"/>
    <p:sldId id="363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92" r:id="rId16"/>
    <p:sldId id="393" r:id="rId17"/>
    <p:sldId id="394" r:id="rId18"/>
    <p:sldId id="395" r:id="rId19"/>
    <p:sldId id="396" r:id="rId20"/>
    <p:sldId id="390" r:id="rId21"/>
    <p:sldId id="391" r:id="rId22"/>
    <p:sldId id="387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2D19"/>
    <a:srgbClr val="D9D9D9"/>
    <a:srgbClr val="BFBFB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FDA0A4-26E6-41D7-B72B-33F82F752C7C}">
  <a:tblStyle styleId="{05FDA0A4-26E6-41D7-B72B-33F82F752C7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 snapToGrid="0">
      <p:cViewPr varScale="1">
        <p:scale>
          <a:sx n="87" d="100"/>
          <a:sy n="87" d="100"/>
        </p:scale>
        <p:origin x="54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Tipo de funções</a:t>
            </a:r>
          </a:p>
        </c:rich>
      </c:tx>
      <c:layout>
        <c:manualLayout>
          <c:xMode val="edge"/>
          <c:yMode val="edge"/>
          <c:x val="1.862245996730396E-2"/>
          <c:y val="0.884394110156427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Tipo de emprego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B2F-4FD3-A895-D7161D8B57C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B2F-4FD3-A895-D7161D8B57C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B2F-4FD3-A895-D7161D8B57C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B2F-4FD3-A895-D7161D8B57C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BB2F-4FD3-A895-D7161D8B57C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BB2F-4FD3-A895-D7161D8B57C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BB2F-4FD3-A895-D7161D8B57CE}"/>
              </c:ext>
            </c:extLst>
          </c:dPt>
          <c:dLbls>
            <c:dLbl>
              <c:idx val="0"/>
              <c:layout>
                <c:manualLayout>
                  <c:x val="-0.3300400629172115"/>
                  <c:y val="-2.730771969735221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071349018638581"/>
                      <c:h val="0.16186746157757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B2F-4FD3-A895-D7161D8B57CE}"/>
                </c:ext>
              </c:extLst>
            </c:dLbl>
            <c:dLbl>
              <c:idx val="6"/>
              <c:layout>
                <c:manualLayout>
                  <c:x val="-0.21911883604053722"/>
                  <c:y val="8.652779799384406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B2F-4FD3-A895-D7161D8B57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7"/>
                <c:pt idx="0">
                  <c:v>Administração/Gestão</c:v>
                </c:pt>
                <c:pt idx="1">
                  <c:v>Supervisão</c:v>
                </c:pt>
                <c:pt idx="2">
                  <c:v>Comercial</c:v>
                </c:pt>
                <c:pt idx="3">
                  <c:v>Consultor</c:v>
                </c:pt>
                <c:pt idx="4">
                  <c:v>Técnico de conceção</c:v>
                </c:pt>
                <c:pt idx="5">
                  <c:v>Técnico de execução</c:v>
                </c:pt>
                <c:pt idx="6">
                  <c:v>Outra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7"/>
                <c:pt idx="0">
                  <c:v>3</c:v>
                </c:pt>
                <c:pt idx="1">
                  <c:v>3</c:v>
                </c:pt>
                <c:pt idx="2">
                  <c:v>4</c:v>
                </c:pt>
                <c:pt idx="3">
                  <c:v>13</c:v>
                </c:pt>
                <c:pt idx="4">
                  <c:v>56</c:v>
                </c:pt>
                <c:pt idx="5">
                  <c:v>17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BB2F-4FD3-A895-D7161D8B57CE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Avaliação de funções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Avaliação de funções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07B-4879-91C5-8B07A43220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07B-4879-91C5-8B07A4322055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07B-4879-91C5-8B07A432205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Totalmente relacionado</c:v>
                </c:pt>
                <c:pt idx="1">
                  <c:v>Parcialmente relacionado</c:v>
                </c:pt>
                <c:pt idx="2">
                  <c:v>Pouco ou Nada relacionado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</c:v>
                </c:pt>
                <c:pt idx="1">
                  <c:v>37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07B-4879-91C5-8B07A432205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8F028-EDEB-485D-900D-6709373A10B1}" type="datetimeFigureOut">
              <a:rPr lang="en-US" smtClean="0"/>
              <a:t>2019-07-12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AE28B-3A64-494A-9FE3-953EC12A8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0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2224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46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4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9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0532" y="1016000"/>
            <a:ext cx="5537201" cy="2398571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>
                <a:solidFill>
                  <a:srgbClr val="8C2D19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7098" y="3772561"/>
            <a:ext cx="5490635" cy="133773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00" cap="small" baseline="0">
                <a:solidFill>
                  <a:srgbClr val="8C2D19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420532" y="5629337"/>
            <a:ext cx="5537201" cy="86307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>
                <a:solidFill>
                  <a:srgbClr val="8C2D19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rgbClr val="8C2D19"/>
                </a:solidFill>
              </a:defRPr>
            </a:lvl2pPr>
            <a:lvl3pPr marL="914400" indent="0">
              <a:buNone/>
              <a:defRPr>
                <a:solidFill>
                  <a:srgbClr val="8C2D19"/>
                </a:solidFill>
              </a:defRPr>
            </a:lvl3pPr>
            <a:lvl4pPr marL="1371600" indent="0">
              <a:buNone/>
              <a:defRPr>
                <a:solidFill>
                  <a:srgbClr val="8C2D19"/>
                </a:solidFill>
              </a:defRPr>
            </a:lvl4pPr>
            <a:lvl5pPr marL="1828800" indent="0">
              <a:buNone/>
              <a:defRPr>
                <a:solidFill>
                  <a:srgbClr val="8C2D19"/>
                </a:solidFill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5" y="67732"/>
            <a:ext cx="3082349" cy="6693678"/>
          </a:xfrm>
          <a:prstGeom prst="rect">
            <a:avLst/>
          </a:prstGeom>
        </p:spPr>
      </p:pic>
      <p:pic>
        <p:nvPicPr>
          <p:cNvPr id="12" name="Shape 35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99" y="261959"/>
            <a:ext cx="2750919" cy="968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05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90103"/>
            <a:ext cx="6858000" cy="2137303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>
                <a:solidFill>
                  <a:srgbClr val="8C2D19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98340"/>
            <a:ext cx="6858000" cy="133773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rgbClr val="8C2D19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143000" y="5291666"/>
            <a:ext cx="6858000" cy="86307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rgbClr val="8C2D19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rgbClr val="8C2D19"/>
                </a:solidFill>
              </a:defRPr>
            </a:lvl2pPr>
            <a:lvl3pPr marL="914400" indent="0">
              <a:buNone/>
              <a:defRPr>
                <a:solidFill>
                  <a:srgbClr val="8C2D19"/>
                </a:solidFill>
              </a:defRPr>
            </a:lvl3pPr>
            <a:lvl4pPr marL="1371600" indent="0">
              <a:buNone/>
              <a:defRPr>
                <a:solidFill>
                  <a:srgbClr val="8C2D19"/>
                </a:solidFill>
              </a:defRPr>
            </a:lvl4pPr>
            <a:lvl5pPr marL="1828800" indent="0">
              <a:buNone/>
              <a:defRPr>
                <a:solidFill>
                  <a:srgbClr val="8C2D19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599" y="2726273"/>
            <a:ext cx="6858000" cy="133773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cap="small" baseline="0">
                <a:solidFill>
                  <a:srgbClr val="8C2D19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7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4"/>
          <p:cNvCxnSpPr/>
          <p:nvPr userDrawn="1"/>
        </p:nvCxnSpPr>
        <p:spPr>
          <a:xfrm>
            <a:off x="-1875" y="416225"/>
            <a:ext cx="7242899" cy="0"/>
          </a:xfrm>
          <a:prstGeom prst="straightConnector1">
            <a:avLst/>
          </a:prstGeom>
          <a:noFill/>
          <a:ln w="19050" cap="flat" cmpd="sng">
            <a:solidFill>
              <a:srgbClr val="8C2D1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76" y="0"/>
            <a:ext cx="9145875" cy="416225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8C2D19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9063" y="576262"/>
            <a:ext cx="8880475" cy="6103937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8C2D19"/>
                </a:solidFill>
                <a:latin typeface="+mj-lt"/>
              </a:defRPr>
            </a:lvl1pPr>
            <a:lvl2pPr>
              <a:defRPr sz="1800" b="0">
                <a:solidFill>
                  <a:srgbClr val="8C2D19"/>
                </a:solidFill>
                <a:latin typeface="+mj-lt"/>
              </a:defRPr>
            </a:lvl2pPr>
            <a:lvl3pPr>
              <a:defRPr sz="1800" b="0">
                <a:solidFill>
                  <a:srgbClr val="8C2D19"/>
                </a:solidFill>
                <a:latin typeface="+mj-lt"/>
              </a:defRPr>
            </a:lvl3pPr>
            <a:lvl4pPr>
              <a:defRPr sz="1600" b="0">
                <a:solidFill>
                  <a:srgbClr val="8C2D19"/>
                </a:solidFill>
                <a:latin typeface="+mj-lt"/>
              </a:defRPr>
            </a:lvl4pPr>
            <a:lvl5pPr>
              <a:defRPr sz="1600" b="0">
                <a:solidFill>
                  <a:srgbClr val="8C2D19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4"/>
          <p:cNvCxnSpPr/>
          <p:nvPr userDrawn="1"/>
        </p:nvCxnSpPr>
        <p:spPr>
          <a:xfrm>
            <a:off x="-1875" y="416225"/>
            <a:ext cx="7242899" cy="0"/>
          </a:xfrm>
          <a:prstGeom prst="straightConnector1">
            <a:avLst/>
          </a:prstGeom>
          <a:noFill/>
          <a:ln w="19050" cap="flat" cmpd="sng">
            <a:solidFill>
              <a:srgbClr val="8C2D1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76" y="0"/>
            <a:ext cx="9145875" cy="416225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8C2D19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468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4" y="225425"/>
            <a:ext cx="8723435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64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4" y="225425"/>
            <a:ext cx="8753795" cy="533400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12" y="836613"/>
            <a:ext cx="8751277" cy="5688012"/>
          </a:xfrm>
          <a:prstGeom prst="rect">
            <a:avLst/>
          </a:prstGeom>
        </p:spPr>
        <p:txBody>
          <a:bodyPr/>
          <a:lstStyle>
            <a:lvl1pPr marL="328254" indent="-328254">
              <a:defRPr sz="2215"/>
            </a:lvl1pPr>
            <a:lvl2pPr marL="663836" indent="-335582"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292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8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718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72" r:id="rId3"/>
    <p:sldLayoutId id="2147483648" r:id="rId4"/>
    <p:sldLayoutId id="2147483671" r:id="rId5"/>
    <p:sldLayoutId id="2147483656" r:id="rId6"/>
    <p:sldLayoutId id="2147483649" r:id="rId7"/>
    <p:sldLayoutId id="2147483657" r:id="rId8"/>
    <p:sldLayoutId id="21474836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1.jpeg"/><Relationship Id="rId3" Type="http://schemas.openxmlformats.org/officeDocument/2006/relationships/image" Target="../media/image6.jpeg"/><Relationship Id="rId7" Type="http://schemas.openxmlformats.org/officeDocument/2006/relationships/image" Target="../media/image26.jpeg"/><Relationship Id="rId12" Type="http://schemas.openxmlformats.org/officeDocument/2006/relationships/image" Target="../media/image3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11" Type="http://schemas.openxmlformats.org/officeDocument/2006/relationships/image" Target="../media/image14.jpeg"/><Relationship Id="rId5" Type="http://schemas.openxmlformats.org/officeDocument/2006/relationships/image" Target="../media/image25.jpeg"/><Relationship Id="rId10" Type="http://schemas.openxmlformats.org/officeDocument/2006/relationships/image" Target="../media/image29.jpeg"/><Relationship Id="rId4" Type="http://schemas.openxmlformats.org/officeDocument/2006/relationships/image" Target="../media/image12.jpe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jpeg"/><Relationship Id="rId42" Type="http://schemas.openxmlformats.org/officeDocument/2006/relationships/image" Target="../media/image85.jpeg"/><Relationship Id="rId47" Type="http://schemas.openxmlformats.org/officeDocument/2006/relationships/image" Target="../media/image90.gif"/><Relationship Id="rId63" Type="http://schemas.openxmlformats.org/officeDocument/2006/relationships/image" Target="../media/image106.png"/><Relationship Id="rId68" Type="http://schemas.openxmlformats.org/officeDocument/2006/relationships/image" Target="../media/image111.jpeg"/><Relationship Id="rId7" Type="http://schemas.openxmlformats.org/officeDocument/2006/relationships/image" Target="../media/image50.jpeg"/><Relationship Id="rId71" Type="http://schemas.openxmlformats.org/officeDocument/2006/relationships/image" Target="../media/image11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9.jpeg"/><Relationship Id="rId29" Type="http://schemas.openxmlformats.org/officeDocument/2006/relationships/image" Target="../media/image72.png"/><Relationship Id="rId11" Type="http://schemas.openxmlformats.org/officeDocument/2006/relationships/image" Target="../media/image54.jpe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jpe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jpeg"/><Relationship Id="rId66" Type="http://schemas.openxmlformats.org/officeDocument/2006/relationships/image" Target="../media/image109.jpeg"/><Relationship Id="rId5" Type="http://schemas.openxmlformats.org/officeDocument/2006/relationships/image" Target="../media/image48.jpeg"/><Relationship Id="rId61" Type="http://schemas.openxmlformats.org/officeDocument/2006/relationships/image" Target="../media/image104.png"/><Relationship Id="rId19" Type="http://schemas.openxmlformats.org/officeDocument/2006/relationships/image" Target="../media/image62.jpeg"/><Relationship Id="rId14" Type="http://schemas.openxmlformats.org/officeDocument/2006/relationships/image" Target="../media/image57.gif"/><Relationship Id="rId22" Type="http://schemas.openxmlformats.org/officeDocument/2006/relationships/image" Target="../media/image65.gif"/><Relationship Id="rId27" Type="http://schemas.openxmlformats.org/officeDocument/2006/relationships/image" Target="../media/image70.jpeg"/><Relationship Id="rId30" Type="http://schemas.openxmlformats.org/officeDocument/2006/relationships/image" Target="../media/image73.jpeg"/><Relationship Id="rId35" Type="http://schemas.openxmlformats.org/officeDocument/2006/relationships/image" Target="../media/image78.jpeg"/><Relationship Id="rId43" Type="http://schemas.openxmlformats.org/officeDocument/2006/relationships/image" Target="../media/image86.gif"/><Relationship Id="rId48" Type="http://schemas.openxmlformats.org/officeDocument/2006/relationships/image" Target="../media/image91.jpeg"/><Relationship Id="rId56" Type="http://schemas.openxmlformats.org/officeDocument/2006/relationships/image" Target="../media/image99.jpeg"/><Relationship Id="rId64" Type="http://schemas.openxmlformats.org/officeDocument/2006/relationships/image" Target="../media/image107.jpeg"/><Relationship Id="rId69" Type="http://schemas.openxmlformats.org/officeDocument/2006/relationships/image" Target="../media/image112.jpeg"/><Relationship Id="rId8" Type="http://schemas.openxmlformats.org/officeDocument/2006/relationships/image" Target="../media/image51.gif"/><Relationship Id="rId51" Type="http://schemas.openxmlformats.org/officeDocument/2006/relationships/image" Target="../media/image94.png"/><Relationship Id="rId3" Type="http://schemas.openxmlformats.org/officeDocument/2006/relationships/image" Target="../media/image46.png"/><Relationship Id="rId12" Type="http://schemas.openxmlformats.org/officeDocument/2006/relationships/image" Target="../media/image55.jpeg"/><Relationship Id="rId17" Type="http://schemas.openxmlformats.org/officeDocument/2006/relationships/image" Target="../media/image60.jpe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jpe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jpe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jpe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jpeg"/><Relationship Id="rId52" Type="http://schemas.openxmlformats.org/officeDocument/2006/relationships/image" Target="../media/image95.jpeg"/><Relationship Id="rId60" Type="http://schemas.openxmlformats.org/officeDocument/2006/relationships/image" Target="../media/image103.jpeg"/><Relationship Id="rId65" Type="http://schemas.openxmlformats.org/officeDocument/2006/relationships/image" Target="../media/image108.png"/><Relationship Id="rId4" Type="http://schemas.openxmlformats.org/officeDocument/2006/relationships/image" Target="../media/image47.gif"/><Relationship Id="rId9" Type="http://schemas.openxmlformats.org/officeDocument/2006/relationships/image" Target="../media/image52.jpeg"/><Relationship Id="rId13" Type="http://schemas.openxmlformats.org/officeDocument/2006/relationships/image" Target="../media/image56.jpeg"/><Relationship Id="rId18" Type="http://schemas.openxmlformats.org/officeDocument/2006/relationships/image" Target="../media/image61.jpeg"/><Relationship Id="rId39" Type="http://schemas.openxmlformats.org/officeDocument/2006/relationships/image" Target="../media/image82.jpeg"/><Relationship Id="rId34" Type="http://schemas.openxmlformats.org/officeDocument/2006/relationships/image" Target="../media/image77.png"/><Relationship Id="rId50" Type="http://schemas.openxmlformats.org/officeDocument/2006/relationships/image" Target="../media/image93.jpeg"/><Relationship Id="rId55" Type="http://schemas.openxmlformats.org/officeDocument/2006/relationships/image" Target="../media/image9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20532" y="2037976"/>
            <a:ext cx="5537201" cy="2398571"/>
          </a:xfrm>
        </p:spPr>
        <p:txBody>
          <a:bodyPr/>
          <a:lstStyle/>
          <a:p>
            <a:r>
              <a:rPr lang="pt-PT" dirty="0"/>
              <a:t>Mestrado Integrado em Engenharia Eletrotécnica e de Computadores - MIEEC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420532" y="5300663"/>
            <a:ext cx="5537201" cy="1191745"/>
          </a:xfrm>
        </p:spPr>
        <p:txBody>
          <a:bodyPr/>
          <a:lstStyle/>
          <a:p>
            <a:r>
              <a:rPr lang="pt-PT" dirty="0" smtClean="0"/>
              <a:t>João Canas Ferreira</a:t>
            </a:r>
          </a:p>
          <a:p>
            <a:r>
              <a:rPr lang="pt-PT" smtClean="0"/>
              <a:t>julho </a:t>
            </a:r>
            <a:r>
              <a:rPr lang="pt-PT" dirty="0"/>
              <a:t>de </a:t>
            </a:r>
            <a:r>
              <a:rPr lang="pt-PT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que faz um Eng. º Eletrotécnico e de Computadores ?</a:t>
            </a:r>
            <a:endParaRPr lang="pt-PT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06170" y="2438449"/>
            <a:ext cx="8293367" cy="896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b="1" dirty="0" smtClean="0"/>
          </a:p>
        </p:txBody>
      </p:sp>
      <p:pic>
        <p:nvPicPr>
          <p:cNvPr id="7" name="Picture 30" descr="http://www.barnardmicrosystems.com/images/UAV/milestones/aerosonde_UA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21" y="3245222"/>
            <a:ext cx="2649436" cy="20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m para unmanned submar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928" y="3245222"/>
            <a:ext cx="2706986" cy="20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robot power pl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186" y="3245222"/>
            <a:ext cx="2911079" cy="20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9063" y="576262"/>
            <a:ext cx="8880475" cy="18621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sz="2000" dirty="0" smtClean="0"/>
              <a:t>Exemplo 6: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/>
              <a:t>Drones</a:t>
            </a:r>
            <a:r>
              <a:rPr lang="pt-PT" sz="2000" dirty="0"/>
              <a:t> e robôs autónomos que </a:t>
            </a:r>
            <a:r>
              <a:rPr lang="pt-PT" sz="2000" b="1" dirty="0"/>
              <a:t>ajudam na realização de missões de busca e salvamento em situações de catástrofe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que faz um Eng.º Eletrotécnico e de Computadores ?</a:t>
            </a: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9063" y="576263"/>
            <a:ext cx="8880475" cy="10183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sz="2000" dirty="0" smtClean="0"/>
              <a:t>Exemplo 7:</a:t>
            </a:r>
          </a:p>
          <a:p>
            <a:pPr>
              <a:lnSpc>
                <a:spcPct val="150000"/>
              </a:lnSpc>
            </a:pPr>
            <a:r>
              <a:rPr lang="pt-PT" sz="2000" dirty="0" smtClean="0"/>
              <a:t>Circuito eletrónicos miniaturizados para aplicação em todos os domínios</a:t>
            </a:r>
            <a:endParaRPr lang="pt-PT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3" y="4327695"/>
            <a:ext cx="2871417" cy="2277851"/>
          </a:xfrm>
          <a:prstGeom prst="rect">
            <a:avLst/>
          </a:prstGeom>
        </p:spPr>
      </p:pic>
      <p:pic>
        <p:nvPicPr>
          <p:cNvPr id="7" name="Picture 8" descr="http://www.instructables.com/files/deriv/F6Z/VZTL/HHS9W19O/F6ZVZTLHHS9W19O.LARGE.jpg"/>
          <p:cNvPicPr>
            <a:picLocks noChangeAspect="1" noChangeArrowheads="1"/>
          </p:cNvPicPr>
          <p:nvPr/>
        </p:nvPicPr>
        <p:blipFill>
          <a:blip r:embed="rId3" cstate="print"/>
          <a:srcRect l="5855" r="6795" b="7505"/>
          <a:stretch>
            <a:fillRect/>
          </a:stretch>
        </p:blipFill>
        <p:spPr bwMode="auto">
          <a:xfrm>
            <a:off x="729894" y="1806454"/>
            <a:ext cx="2907915" cy="2309411"/>
          </a:xfrm>
          <a:prstGeom prst="rect">
            <a:avLst/>
          </a:prstGeom>
          <a:noFill/>
        </p:spPr>
      </p:pic>
      <p:pic>
        <p:nvPicPr>
          <p:cNvPr id="8" name="Picture 2" descr="http://www.tms.org/pubs/journals/JOM/0509/fig1.larg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51" y="4064073"/>
            <a:ext cx="4153808" cy="239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27441" y="1140583"/>
            <a:ext cx="1933950" cy="33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7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que faz um Eng.º Eletrotécnico e de Computadores ?</a:t>
            </a:r>
            <a:endParaRPr lang="pt-PT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06170" y="2438449"/>
            <a:ext cx="8293367" cy="896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b="1" dirty="0"/>
          </a:p>
        </p:txBody>
      </p:sp>
      <p:pic>
        <p:nvPicPr>
          <p:cNvPr id="7" name="Picture 14" descr="http://static.iwnsvg.com/wp-content/uploads/2015/02/Internet-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6400" y="3417455"/>
            <a:ext cx="3050732" cy="2004219"/>
          </a:xfrm>
          <a:prstGeom prst="rect">
            <a:avLst/>
          </a:prstGeom>
          <a:noFill/>
        </p:spPr>
      </p:pic>
      <p:pic>
        <p:nvPicPr>
          <p:cNvPr id="6148" name="Picture 4" descr="Resultado de imagem para communications syste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40" y="3417455"/>
            <a:ext cx="2778356" cy="202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wif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8" y="3417455"/>
            <a:ext cx="2221794" cy="200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9063" y="576262"/>
            <a:ext cx="8880475" cy="166513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sz="2000" dirty="0" smtClean="0"/>
              <a:t>Exemplo</a:t>
            </a:r>
            <a:r>
              <a:rPr lang="en-US" sz="2000" dirty="0" smtClean="0"/>
              <a:t> 8: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sz="2000" dirty="0"/>
              <a:t>Redes de comunicação terrestres, rádio e por satélite para que se possa </a:t>
            </a:r>
            <a:r>
              <a:rPr lang="pt-PT" sz="2000" b="1" dirty="0"/>
              <a:t>comunicar com qualquer parte do mundo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que faz um Eng.º Eletrotécnico e de Computadores ?</a:t>
            </a:r>
            <a:endParaRPr lang="pt-PT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06170" y="2438449"/>
            <a:ext cx="8293367" cy="896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pic>
        <p:nvPicPr>
          <p:cNvPr id="3076" name="Picture 4" descr="Resultado de imagem para smart sensors environment 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15" y="2783375"/>
            <a:ext cx="6689092" cy="353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9063" y="576262"/>
            <a:ext cx="8880475" cy="1862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sz="2000" dirty="0" smtClean="0"/>
              <a:t>Exemplo</a:t>
            </a:r>
            <a:r>
              <a:rPr lang="en-US" sz="2000" dirty="0" smtClean="0"/>
              <a:t> 9: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sz="2000" dirty="0"/>
              <a:t>Redes de sensores que permitem </a:t>
            </a:r>
            <a:r>
              <a:rPr lang="pt-PT" sz="2000" b="1" dirty="0"/>
              <a:t>monitorizar eficientemente parâmetros ambientais (ex. cidades, agricultura)</a:t>
            </a:r>
            <a:endParaRPr lang="pt-PT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3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faz um </a:t>
            </a:r>
            <a:r>
              <a:rPr lang="pt-PT" dirty="0" err="1"/>
              <a:t>Engº</a:t>
            </a:r>
            <a:r>
              <a:rPr lang="pt-PT" dirty="0"/>
              <a:t> Eletrotécnico e de Computadores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PT" dirty="0" smtClean="0"/>
          </a:p>
          <a:p>
            <a:r>
              <a:rPr lang="pt-PT" dirty="0" smtClean="0"/>
              <a:t>Ou </a:t>
            </a:r>
            <a:r>
              <a:rPr lang="pt-PT" dirty="0"/>
              <a:t>seja, criam tecnologias e desenvolvem sistemas com o </a:t>
            </a:r>
            <a:r>
              <a:rPr lang="pt-PT" b="1" u="sng" dirty="0"/>
              <a:t>objetivo de melhorar a sociedade </a:t>
            </a:r>
            <a:r>
              <a:rPr lang="pt-PT" dirty="0"/>
              <a:t>em que vivemos.</a:t>
            </a:r>
          </a:p>
          <a:p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30945" y="1980694"/>
            <a:ext cx="8736008" cy="4851533"/>
            <a:chOff x="267570" y="1967165"/>
            <a:chExt cx="8736008" cy="4851533"/>
          </a:xfrm>
        </p:grpSpPr>
        <p:pic>
          <p:nvPicPr>
            <p:cNvPr id="6" name="Picture 8" descr="https://ecowatchcanada.files.wordpress.com/2013/07/windmills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1829" y="2096055"/>
              <a:ext cx="1609146" cy="1075619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267570" y="3193212"/>
              <a:ext cx="1790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Energias renováveis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pic>
          <p:nvPicPr>
            <p:cNvPr id="8" name="Picture 4" descr="http://www.alternative-energy-news.info/images/technical/electric-car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639" y="2066068"/>
              <a:ext cx="1930598" cy="1104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452347" y="3187476"/>
              <a:ext cx="21135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Veículos elétricos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61163" y="3219351"/>
              <a:ext cx="21135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Robótica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pic>
          <p:nvPicPr>
            <p:cNvPr id="13" name="Picture 2" descr="http://img.gawkerassets.com/img/18to93c6sw0s7jpg/origina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829" y="3709982"/>
              <a:ext cx="1790553" cy="1007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05576" y="4766452"/>
              <a:ext cx="1790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Automação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pic>
          <p:nvPicPr>
            <p:cNvPr id="15" name="Picture 4" descr="http://www.graphic.plc.uk/uploads/img/markets/medical%20n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020" y="3703912"/>
              <a:ext cx="1745836" cy="115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503255" y="4863460"/>
              <a:ext cx="1790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Equipamentos médicos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pic>
          <p:nvPicPr>
            <p:cNvPr id="17" name="Picture 14" descr="http://static.iwnsvg.com/wp-content/uploads/2015/02/Internet-1.jpe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29494" y="3735417"/>
              <a:ext cx="1878219" cy="1046973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6771547" y="4852180"/>
              <a:ext cx="2100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Computadores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pic>
          <p:nvPicPr>
            <p:cNvPr id="1028" name="Picture 4" descr="http://www.agtecsol.com/Mobile%20Devices%202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399" y="3678576"/>
              <a:ext cx="1866885" cy="1191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4629494" y="4863460"/>
              <a:ext cx="1790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Redes de comunicação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pic>
          <p:nvPicPr>
            <p:cNvPr id="1030" name="Picture 6" descr="http://www.nanotechmag.com/wp-content/uploads/2014/09/original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404" y="5203488"/>
              <a:ext cx="1617571" cy="1078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415574" y="6300007"/>
              <a:ext cx="1790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Multimédia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pic>
          <p:nvPicPr>
            <p:cNvPr id="1036" name="Picture 12" descr="http://www.quartocanale.it/images/home/multimedia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929" y="5232058"/>
              <a:ext cx="1905681" cy="128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303404" y="6317448"/>
              <a:ext cx="1790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Eletrónica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85822" y="6500378"/>
              <a:ext cx="1790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Veículos autónomos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pic>
          <p:nvPicPr>
            <p:cNvPr id="1052" name="Picture 28" descr="http://business.localpunched.com/images/business/5569737/cms/e5ed0d54e898e1271c888fae0acb9d915a7f316f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3563" y="1967165"/>
              <a:ext cx="2310015" cy="1155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6859373" y="3138518"/>
              <a:ext cx="2013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Dispositivos inteligentes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pic>
          <p:nvPicPr>
            <p:cNvPr id="1054" name="Picture 30" descr="http://www.barnardmicrosystems.com/images/UAV/milestones/aerosonde_UAV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494" y="5303769"/>
              <a:ext cx="1546201" cy="1156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http://jornaljoseensenews.com.br/portal/wp-content/uploads/2014/12/aeroespacial.jp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43399" y="5178397"/>
              <a:ext cx="1648751" cy="133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6843399" y="6541699"/>
              <a:ext cx="1790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smtClean="0">
                  <a:solidFill>
                    <a:srgbClr val="8C2D19"/>
                  </a:solidFill>
                  <a:latin typeface="+mj-lt"/>
                </a:rPr>
                <a:t>Aeroespacial</a:t>
              </a:r>
              <a:endParaRPr lang="en-US" sz="1200" dirty="0">
                <a:solidFill>
                  <a:srgbClr val="8C2D19"/>
                </a:solidFill>
                <a:latin typeface="+mj-lt"/>
              </a:endParaRPr>
            </a:p>
          </p:txBody>
        </p:sp>
        <p:pic>
          <p:nvPicPr>
            <p:cNvPr id="1060" name="Picture 36" descr="http://previews.123rf.com/images/abidal/abidal1212/abidal121200161/16774232-robot-android-women-Stock-Photo-cyborg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163" y="2028780"/>
              <a:ext cx="1615212" cy="1210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330945" y="1980694"/>
            <a:ext cx="8604909" cy="4810212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Oval 4"/>
          <p:cNvSpPr>
            <a:spLocks noChangeArrowheads="1"/>
          </p:cNvSpPr>
          <p:nvPr/>
        </p:nvSpPr>
        <p:spPr bwMode="auto">
          <a:xfrm>
            <a:off x="452582" y="1484174"/>
            <a:ext cx="7943273" cy="5043374"/>
          </a:xfrm>
          <a:prstGeom prst="ellipse">
            <a:avLst/>
          </a:prstGeom>
          <a:noFill/>
          <a:ln w="152400" algn="ctr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pt-PT" altLang="en-US" sz="6600" b="1" dirty="0" smtClean="0">
              <a:solidFill>
                <a:srgbClr val="990033"/>
              </a:solidFill>
            </a:endParaRPr>
          </a:p>
          <a:p>
            <a:pPr algn="ctr" eaLnBrk="1" hangingPunct="1">
              <a:lnSpc>
                <a:spcPct val="80000"/>
              </a:lnSpc>
            </a:pPr>
            <a:r>
              <a:rPr lang="pt-PT" altLang="en-US" sz="6600" b="1" dirty="0" smtClean="0">
                <a:solidFill>
                  <a:srgbClr val="990033"/>
                </a:solidFill>
              </a:rPr>
              <a:t>Isto é </a:t>
            </a:r>
          </a:p>
          <a:p>
            <a:pPr algn="ctr" eaLnBrk="1" hangingPunct="1">
              <a:lnSpc>
                <a:spcPct val="80000"/>
              </a:lnSpc>
            </a:pPr>
            <a:r>
              <a:rPr lang="pt-PT" altLang="en-US" sz="6600" b="1" dirty="0" smtClean="0">
                <a:solidFill>
                  <a:srgbClr val="990033"/>
                </a:solidFill>
              </a:rPr>
              <a:t>Engenharia</a:t>
            </a:r>
          </a:p>
          <a:p>
            <a:pPr algn="ctr" eaLnBrk="1" hangingPunct="1">
              <a:lnSpc>
                <a:spcPct val="80000"/>
              </a:lnSpc>
            </a:pPr>
            <a:r>
              <a:rPr lang="pt-PT" altLang="en-US" sz="6600" b="1" dirty="0" smtClean="0">
                <a:solidFill>
                  <a:srgbClr val="990033"/>
                </a:solidFill>
              </a:rPr>
              <a:t>Eletrotécnica</a:t>
            </a:r>
          </a:p>
        </p:txBody>
      </p:sp>
    </p:spTree>
    <p:extLst>
      <p:ext uri="{BB962C8B-B14F-4D97-AF65-F5344CB8AC3E}">
        <p14:creationId xmlns:p14="http://schemas.microsoft.com/office/powerpoint/2010/main" val="6199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Estrutura do curso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 smtClean="0"/>
              <a:t>Curso </a:t>
            </a:r>
            <a:r>
              <a:rPr lang="pt-PT" dirty="0"/>
              <a:t>de Mestrado com </a:t>
            </a:r>
            <a:r>
              <a:rPr lang="pt-PT" dirty="0" smtClean="0"/>
              <a:t>a duração </a:t>
            </a:r>
            <a:r>
              <a:rPr lang="pt-PT" dirty="0"/>
              <a:t>de 5 anos</a:t>
            </a:r>
            <a:r>
              <a:rPr lang="pt-PT" dirty="0" smtClean="0"/>
              <a:t>:</a:t>
            </a:r>
          </a:p>
          <a:p>
            <a:pPr lvl="1"/>
            <a:r>
              <a:rPr lang="pt-PT" sz="1800" dirty="0" smtClean="0"/>
              <a:t>Núcleo </a:t>
            </a:r>
            <a:r>
              <a:rPr lang="pt-PT" sz="1800" dirty="0"/>
              <a:t>comum de disciplinas idêntico para todos os alunos no 1º e 2º anos.</a:t>
            </a:r>
          </a:p>
          <a:p>
            <a:pPr lvl="1"/>
            <a:r>
              <a:rPr lang="pt-PT" sz="1800" dirty="0"/>
              <a:t>Do 3º ao 5º </a:t>
            </a:r>
            <a:r>
              <a:rPr lang="pt-PT" sz="1800" dirty="0" smtClean="0"/>
              <a:t>anos</a:t>
            </a:r>
            <a:r>
              <a:rPr lang="pt-PT" sz="1800" b="1" dirty="0"/>
              <a:t>: 3 Ramos, cada um com 4 </a:t>
            </a:r>
            <a:r>
              <a:rPr lang="pt-PT" sz="1800" b="1" dirty="0" smtClean="0"/>
              <a:t>Especializações</a:t>
            </a:r>
          </a:p>
          <a:p>
            <a:pPr lvl="1"/>
            <a:r>
              <a:rPr lang="pt-PT" sz="1800" dirty="0" smtClean="0"/>
              <a:t>Oferta de mais de 120 disciplinas.</a:t>
            </a:r>
          </a:p>
          <a:p>
            <a:pPr lvl="1"/>
            <a:endParaRPr lang="pt-PT" dirty="0"/>
          </a:p>
          <a:p>
            <a:pPr lvl="1"/>
            <a:endParaRPr lang="pt-PT" sz="1800" dirty="0" smtClean="0"/>
          </a:p>
          <a:p>
            <a:pPr lvl="1"/>
            <a:endParaRPr lang="pt-PT" dirty="0"/>
          </a:p>
          <a:p>
            <a:pPr lvl="1"/>
            <a:endParaRPr lang="pt-PT" sz="1800" dirty="0" smtClean="0"/>
          </a:p>
          <a:p>
            <a:pPr lvl="1"/>
            <a:endParaRPr lang="pt-PT" dirty="0"/>
          </a:p>
          <a:p>
            <a:pPr lvl="1"/>
            <a:endParaRPr lang="pt-PT" sz="1800" dirty="0" smtClean="0"/>
          </a:p>
          <a:p>
            <a:pPr lvl="1"/>
            <a:endParaRPr lang="pt-PT" dirty="0"/>
          </a:p>
          <a:p>
            <a:pPr lvl="1"/>
            <a:endParaRPr lang="pt-PT" sz="1800" dirty="0" smtClean="0"/>
          </a:p>
          <a:p>
            <a:pPr lvl="1"/>
            <a:endParaRPr lang="pt-PT" dirty="0"/>
          </a:p>
          <a:p>
            <a:pPr lvl="1"/>
            <a:endParaRPr lang="pt-PT" sz="1800" dirty="0" smtClean="0"/>
          </a:p>
          <a:p>
            <a:pPr lvl="1"/>
            <a:endParaRPr lang="pt-PT" dirty="0"/>
          </a:p>
          <a:p>
            <a:pPr lvl="1"/>
            <a:endParaRPr lang="pt-PT" sz="1800" dirty="0" smtClean="0"/>
          </a:p>
          <a:p>
            <a:pPr lvl="1"/>
            <a:endParaRPr lang="pt-PT" dirty="0"/>
          </a:p>
          <a:p>
            <a:r>
              <a:rPr lang="pt-PT" dirty="0" smtClean="0"/>
              <a:t>Curso </a:t>
            </a:r>
            <a:r>
              <a:rPr lang="pt-PT" b="1" u="sng" dirty="0"/>
              <a:t>com os melhores candidatos</a:t>
            </a:r>
            <a:r>
              <a:rPr lang="pt-PT" b="1" dirty="0"/>
              <a:t> </a:t>
            </a:r>
            <a:r>
              <a:rPr lang="pt-PT" dirty="0"/>
              <a:t>em Engenharia Eletrotécnica e de Computadores a nível nacional </a:t>
            </a:r>
            <a:r>
              <a:rPr lang="pt-PT" b="1" u="sng" dirty="0"/>
              <a:t>no período </a:t>
            </a:r>
            <a:r>
              <a:rPr lang="pt-PT" b="1" u="sng" dirty="0" smtClean="0"/>
              <a:t>2007-2018</a:t>
            </a:r>
            <a:endParaRPr lang="pt-PT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33" y="2066265"/>
            <a:ext cx="6426933" cy="36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28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196783" y="1346644"/>
            <a:ext cx="7127470" cy="49352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600" b="1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49380" y="2635106"/>
            <a:ext cx="6470707" cy="920339"/>
          </a:xfrm>
          <a:prstGeom prst="rect">
            <a:avLst/>
          </a:prstGeom>
          <a:solidFill>
            <a:srgbClr val="FFC00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800" dirty="0">
              <a:latin typeface="+mj-lt"/>
            </a:endParaRPr>
          </a:p>
        </p:txBody>
      </p:sp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198606" y="759019"/>
            <a:ext cx="8399275" cy="244832"/>
          </a:xfrm>
          <a:prstGeom prst="rect">
            <a:avLst/>
          </a:prstGeom>
          <a:solidFill>
            <a:srgbClr val="114FFB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pt-PT" sz="1600" dirty="0" smtClean="0">
                <a:solidFill>
                  <a:schemeClr val="bg1"/>
                </a:solidFill>
                <a:latin typeface="+mj-lt"/>
              </a:rPr>
              <a:t>MIEEC</a:t>
            </a:r>
            <a:endParaRPr lang="pt-PT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Estrutura do curso – área de Automação</a:t>
            </a:r>
            <a:endParaRPr lang="pt-PT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191857" y="2363690"/>
            <a:ext cx="4743120" cy="31905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600" b="1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06797" y="4163111"/>
            <a:ext cx="8400140" cy="920339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600" b="1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06797" y="3181417"/>
            <a:ext cx="8400140" cy="920339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600" b="1" dirty="0">
              <a:latin typeface="+mj-lt"/>
            </a:endParaRPr>
          </a:p>
        </p:txBody>
      </p:sp>
      <p:sp>
        <p:nvSpPr>
          <p:cNvPr id="32" name="TextBox 8"/>
          <p:cNvSpPr txBox="1">
            <a:spLocks noChangeArrowheads="1"/>
          </p:cNvSpPr>
          <p:nvPr/>
        </p:nvSpPr>
        <p:spPr bwMode="auto">
          <a:xfrm>
            <a:off x="316847" y="2910422"/>
            <a:ext cx="13629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b="1" dirty="0" smtClean="0">
                <a:latin typeface="+mj-lt"/>
              </a:rPr>
              <a:t>Automação</a:t>
            </a:r>
            <a:endParaRPr lang="pt-PT" sz="1600" b="1" dirty="0">
              <a:latin typeface="+mj-lt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194541" y="1025340"/>
            <a:ext cx="3258826" cy="204068"/>
          </a:xfrm>
          <a:prstGeom prst="rect">
            <a:avLst/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pt-PT" dirty="0" smtClean="0">
                <a:solidFill>
                  <a:schemeClr val="bg1"/>
                </a:solidFill>
                <a:latin typeface="+mj-lt"/>
              </a:rPr>
              <a:t>4º ano</a:t>
            </a:r>
            <a:endParaRPr lang="pt-P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2203774" y="1501848"/>
            <a:ext cx="4915010" cy="246185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pt-PT" sz="1600" dirty="0" smtClean="0">
                <a:latin typeface="+mj-lt"/>
              </a:rPr>
              <a:t>Especializações</a:t>
            </a:r>
            <a:endParaRPr lang="pt-PT" sz="1600" dirty="0">
              <a:latin typeface="+mj-lt"/>
            </a:endParaRPr>
          </a:p>
        </p:txBody>
      </p:sp>
      <p:sp>
        <p:nvSpPr>
          <p:cNvPr id="45" name="Rectangle 27"/>
          <p:cNvSpPr>
            <a:spLocks noChangeArrowheads="1"/>
          </p:cNvSpPr>
          <p:nvPr/>
        </p:nvSpPr>
        <p:spPr bwMode="auto">
          <a:xfrm>
            <a:off x="5525376" y="1031759"/>
            <a:ext cx="3081562" cy="204068"/>
          </a:xfrm>
          <a:prstGeom prst="rect">
            <a:avLst/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pt-PT" dirty="0" smtClean="0">
                <a:solidFill>
                  <a:schemeClr val="bg1"/>
                </a:solidFill>
                <a:latin typeface="+mj-lt"/>
              </a:rPr>
              <a:t>5º ano</a:t>
            </a:r>
            <a:endParaRPr lang="pt-P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5150111" y="5682721"/>
            <a:ext cx="1770786" cy="30777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r"/>
            <a:r>
              <a:rPr lang="pt-PT" dirty="0" smtClean="0">
                <a:solidFill>
                  <a:schemeClr val="bg1"/>
                </a:solidFill>
                <a:latin typeface="+mj-lt"/>
              </a:rPr>
              <a:t>Robótica e Sistemas</a:t>
            </a:r>
            <a:endParaRPr lang="pt-P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14"/>
          <p:cNvSpPr txBox="1">
            <a:spLocks noChangeArrowheads="1"/>
          </p:cNvSpPr>
          <p:nvPr/>
        </p:nvSpPr>
        <p:spPr bwMode="auto">
          <a:xfrm>
            <a:off x="2243996" y="1968718"/>
            <a:ext cx="2029239" cy="30777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pt-PT" dirty="0" smtClean="0">
                <a:solidFill>
                  <a:schemeClr val="bg1"/>
                </a:solidFill>
                <a:latin typeface="+mj-lt"/>
              </a:rPr>
              <a:t>Gestão Industrial</a:t>
            </a:r>
            <a:endParaRPr lang="pt-P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14"/>
          <p:cNvSpPr txBox="1">
            <a:spLocks noChangeArrowheads="1"/>
          </p:cNvSpPr>
          <p:nvPr/>
        </p:nvSpPr>
        <p:spPr bwMode="auto">
          <a:xfrm>
            <a:off x="2229681" y="5659513"/>
            <a:ext cx="1835326" cy="52322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pt-PT" dirty="0" smtClean="0">
                <a:solidFill>
                  <a:schemeClr val="bg1"/>
                </a:solidFill>
                <a:latin typeface="+mj-lt"/>
              </a:rPr>
              <a:t>Microeletrónica e Sistemas Embarcados</a:t>
            </a:r>
            <a:endParaRPr lang="pt-P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5160477" y="1971759"/>
            <a:ext cx="1789434" cy="30777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r"/>
            <a:r>
              <a:rPr lang="pt-PT" dirty="0" smtClean="0">
                <a:solidFill>
                  <a:schemeClr val="bg1"/>
                </a:solidFill>
                <a:latin typeface="+mj-lt"/>
              </a:rPr>
              <a:t>Eletrónica e Sistemas</a:t>
            </a:r>
            <a:endParaRPr lang="pt-PT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" name="Picture 10" descr="Resultado de imagem para smartfactory robo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3748" y="4056083"/>
            <a:ext cx="2207942" cy="1356263"/>
          </a:xfrm>
          <a:prstGeom prst="rect">
            <a:avLst/>
          </a:prstGeom>
          <a:noFill/>
        </p:spPr>
      </p:pic>
      <p:pic>
        <p:nvPicPr>
          <p:cNvPr id="41" name="Picture 2" descr="http://www.industryweek.com/site-files/industryweek.com/files/imagecache/large_img/uploads/2013/02/smart-factory-pro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493" y="2495462"/>
            <a:ext cx="2300203" cy="13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alternative-energy-news.info/images/technical/electric-ca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172" y="2529401"/>
            <a:ext cx="2150284" cy="130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http://www.aerialpicture.co.za/wp-content/uploads/2014/06/Aerial-photograph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658" y="4093649"/>
            <a:ext cx="2166130" cy="131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7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 bwMode="auto">
          <a:xfrm>
            <a:off x="196783" y="1346644"/>
            <a:ext cx="7127470" cy="49352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600" b="1" dirty="0"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24903" y="3560473"/>
            <a:ext cx="6470707" cy="920339"/>
          </a:xfrm>
          <a:prstGeom prst="rect">
            <a:avLst/>
          </a:prstGeom>
          <a:solidFill>
            <a:srgbClr val="92D05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704" dirty="0">
              <a:latin typeface="+mj-lt"/>
            </a:endParaRPr>
          </a:p>
        </p:txBody>
      </p:sp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198606" y="759019"/>
            <a:ext cx="8399275" cy="244832"/>
          </a:xfrm>
          <a:prstGeom prst="rect">
            <a:avLst/>
          </a:prstGeom>
          <a:solidFill>
            <a:srgbClr val="114FFB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pt-PT" sz="1600" dirty="0" smtClean="0">
                <a:solidFill>
                  <a:schemeClr val="bg1"/>
                </a:solidFill>
                <a:latin typeface="+mj-lt"/>
              </a:rPr>
              <a:t>MIEEC</a:t>
            </a:r>
            <a:endParaRPr lang="pt-PT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Estrutura do curso – área de Energia</a:t>
            </a:r>
            <a:endParaRPr lang="pt-PT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191857" y="2363690"/>
            <a:ext cx="4743120" cy="31905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600" b="1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06797" y="4163111"/>
            <a:ext cx="8400140" cy="920339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600" b="1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06797" y="3181417"/>
            <a:ext cx="8400140" cy="920339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600" b="1" dirty="0">
              <a:latin typeface="+mj-lt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316847" y="3862904"/>
            <a:ext cx="9620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b="1" dirty="0" smtClean="0">
                <a:latin typeface="+mj-lt"/>
              </a:rPr>
              <a:t>Energia</a:t>
            </a:r>
            <a:endParaRPr lang="pt-PT" b="1" dirty="0">
              <a:latin typeface="+mj-lt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194541" y="1025340"/>
            <a:ext cx="3258826" cy="204068"/>
          </a:xfrm>
          <a:prstGeom prst="rect">
            <a:avLst/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pt-PT" dirty="0" smtClean="0">
                <a:solidFill>
                  <a:schemeClr val="bg1"/>
                </a:solidFill>
                <a:latin typeface="+mj-lt"/>
              </a:rPr>
              <a:t>4º ano</a:t>
            </a:r>
            <a:endParaRPr lang="pt-P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2203774" y="1501848"/>
            <a:ext cx="4915010" cy="246185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pt-PT" sz="1600" dirty="0" smtClean="0">
                <a:latin typeface="+mj-lt"/>
              </a:rPr>
              <a:t>Especializações</a:t>
            </a:r>
            <a:endParaRPr lang="pt-PT" sz="1600" dirty="0">
              <a:latin typeface="+mj-lt"/>
            </a:endParaRPr>
          </a:p>
        </p:txBody>
      </p:sp>
      <p:sp>
        <p:nvSpPr>
          <p:cNvPr id="45" name="Rectangle 27"/>
          <p:cNvSpPr>
            <a:spLocks noChangeArrowheads="1"/>
          </p:cNvSpPr>
          <p:nvPr/>
        </p:nvSpPr>
        <p:spPr bwMode="auto">
          <a:xfrm>
            <a:off x="5525376" y="1031759"/>
            <a:ext cx="3081562" cy="204068"/>
          </a:xfrm>
          <a:prstGeom prst="rect">
            <a:avLst/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pt-PT" dirty="0" smtClean="0">
                <a:solidFill>
                  <a:schemeClr val="bg1"/>
                </a:solidFill>
                <a:latin typeface="+mj-lt"/>
              </a:rPr>
              <a:t>5º ano</a:t>
            </a:r>
            <a:endParaRPr lang="pt-P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14"/>
          <p:cNvSpPr txBox="1">
            <a:spLocks noChangeArrowheads="1"/>
          </p:cNvSpPr>
          <p:nvPr/>
        </p:nvSpPr>
        <p:spPr bwMode="auto">
          <a:xfrm>
            <a:off x="5151422" y="1960653"/>
            <a:ext cx="1719976" cy="30777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r"/>
            <a:r>
              <a:rPr lang="pt-PT" b="0" dirty="0" smtClean="0">
                <a:solidFill>
                  <a:schemeClr val="bg1"/>
                </a:solidFill>
                <a:latin typeface="+mj-lt"/>
              </a:rPr>
              <a:t>Energias Renováveis</a:t>
            </a:r>
          </a:p>
        </p:txBody>
      </p:sp>
      <p:pic>
        <p:nvPicPr>
          <p:cNvPr id="48" name="Picture 8" descr="https://ecowatchcanada.files.wordpress.com/2013/07/windmil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2028" y="2486444"/>
            <a:ext cx="2213929" cy="1479880"/>
          </a:xfrm>
          <a:prstGeom prst="rect">
            <a:avLst/>
          </a:prstGeom>
          <a:noFill/>
        </p:spPr>
      </p:pic>
      <p:pic>
        <p:nvPicPr>
          <p:cNvPr id="49" name="Picture 4" descr="https://eaei.lbl.gov/sites/all/files/Electricity-Markets-and-Poli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93" y="2451311"/>
            <a:ext cx="2145950" cy="14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https://www.leba.org.uk/images/leba/slider/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74" y="4032753"/>
            <a:ext cx="2205067" cy="129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http://www.ganpatielectricals.com/prd/electrical-turnkey-project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11" y="4006331"/>
            <a:ext cx="2229491" cy="13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2257011" y="1960653"/>
            <a:ext cx="1577661" cy="30777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pt-PT" dirty="0" smtClean="0">
                <a:solidFill>
                  <a:schemeClr val="bg1"/>
                </a:solidFill>
                <a:latin typeface="+mj-lt"/>
              </a:rPr>
              <a:t>Redes</a:t>
            </a:r>
            <a:endParaRPr lang="pt-PT" b="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TextBox 14"/>
          <p:cNvSpPr txBox="1">
            <a:spLocks noChangeArrowheads="1"/>
          </p:cNvSpPr>
          <p:nvPr/>
        </p:nvSpPr>
        <p:spPr bwMode="auto">
          <a:xfrm>
            <a:off x="4970352" y="5699489"/>
            <a:ext cx="1905764" cy="30777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r"/>
            <a:r>
              <a:rPr lang="pt-PT" dirty="0" smtClean="0">
                <a:solidFill>
                  <a:schemeClr val="bg1"/>
                </a:solidFill>
                <a:latin typeface="+mj-lt"/>
              </a:rPr>
              <a:t>Instalações Elétricas</a:t>
            </a:r>
            <a:endParaRPr lang="pt-PT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TextBox 14"/>
          <p:cNvSpPr txBox="1">
            <a:spLocks noChangeArrowheads="1"/>
          </p:cNvSpPr>
          <p:nvPr/>
        </p:nvSpPr>
        <p:spPr bwMode="auto">
          <a:xfrm>
            <a:off x="2257011" y="5691341"/>
            <a:ext cx="1907583" cy="30777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pt-PT" b="0" dirty="0" smtClean="0">
                <a:solidFill>
                  <a:schemeClr val="bg1"/>
                </a:solidFill>
                <a:latin typeface="+mj-lt"/>
              </a:rPr>
              <a:t>Mercados Energéticos</a:t>
            </a:r>
          </a:p>
        </p:txBody>
      </p:sp>
    </p:spTree>
    <p:extLst>
      <p:ext uri="{BB962C8B-B14F-4D97-AF65-F5344CB8AC3E}">
        <p14:creationId xmlns:p14="http://schemas.microsoft.com/office/powerpoint/2010/main" val="23058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 bwMode="auto">
          <a:xfrm>
            <a:off x="196783" y="1346644"/>
            <a:ext cx="7127470" cy="49352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600" b="1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97741" y="4584662"/>
            <a:ext cx="6470707" cy="920339"/>
          </a:xfrm>
          <a:prstGeom prst="rect">
            <a:avLst/>
          </a:prstGeom>
          <a:solidFill>
            <a:srgbClr val="00B0F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704" dirty="0">
              <a:latin typeface="+mj-lt"/>
            </a:endParaRPr>
          </a:p>
        </p:txBody>
      </p:sp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198606" y="759019"/>
            <a:ext cx="8399275" cy="244832"/>
          </a:xfrm>
          <a:prstGeom prst="rect">
            <a:avLst/>
          </a:prstGeom>
          <a:solidFill>
            <a:srgbClr val="114FFB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pt-PT" sz="1600" dirty="0" smtClean="0">
                <a:solidFill>
                  <a:schemeClr val="bg1"/>
                </a:solidFill>
                <a:latin typeface="+mj-lt"/>
              </a:rPr>
              <a:t>MIEEC</a:t>
            </a:r>
            <a:endParaRPr lang="pt-PT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76" y="0"/>
            <a:ext cx="9145876" cy="416225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>Estrutura do curso – área de Telecomunicações, Eletrónica e Computadores</a:t>
            </a:r>
            <a:endParaRPr lang="pt-PT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191857" y="2363690"/>
            <a:ext cx="4743120" cy="319050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600" b="1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06797" y="4163111"/>
            <a:ext cx="8400140" cy="920339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7913" tIns="38957" rIns="77913" bIns="38957" numCol="1" rtlCol="0" anchor="t" anchorCtr="0" compatLnSpc="1">
            <a:prstTxWarp prst="textNoShape">
              <a:avLst/>
            </a:prstTxWarp>
          </a:bodyPr>
          <a:lstStyle/>
          <a:p>
            <a:pPr defTabSz="779173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1600" b="1" dirty="0">
              <a:latin typeface="+mj-lt"/>
            </a:endParaRPr>
          </a:p>
        </p:txBody>
      </p:sp>
      <p:sp>
        <p:nvSpPr>
          <p:cNvPr id="34" name="TextBox 10"/>
          <p:cNvSpPr txBox="1">
            <a:spLocks noChangeArrowheads="1"/>
          </p:cNvSpPr>
          <p:nvPr/>
        </p:nvSpPr>
        <p:spPr bwMode="auto">
          <a:xfrm>
            <a:off x="190519" y="4657211"/>
            <a:ext cx="206786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PT" b="1" dirty="0" smtClean="0">
                <a:latin typeface="+mj-lt"/>
              </a:rPr>
              <a:t>Telecomunicações, Eletrónica e Computadores</a:t>
            </a:r>
            <a:endParaRPr lang="pt-PT" b="1" dirty="0">
              <a:latin typeface="+mj-lt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194541" y="1025340"/>
            <a:ext cx="3258826" cy="204068"/>
          </a:xfrm>
          <a:prstGeom prst="rect">
            <a:avLst/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pt-PT" dirty="0" smtClean="0">
                <a:solidFill>
                  <a:schemeClr val="bg1"/>
                </a:solidFill>
                <a:latin typeface="+mj-lt"/>
              </a:rPr>
              <a:t>4º ano</a:t>
            </a:r>
            <a:endParaRPr lang="pt-P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2203774" y="1474689"/>
            <a:ext cx="4915010" cy="246185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pt-PT" sz="1600" dirty="0" smtClean="0">
                <a:latin typeface="+mj-lt"/>
              </a:rPr>
              <a:t>Especializações</a:t>
            </a:r>
            <a:endParaRPr lang="pt-PT" sz="1600" dirty="0">
              <a:latin typeface="+mj-lt"/>
            </a:endParaRPr>
          </a:p>
        </p:txBody>
      </p:sp>
      <p:sp>
        <p:nvSpPr>
          <p:cNvPr id="45" name="Rectangle 27"/>
          <p:cNvSpPr>
            <a:spLocks noChangeArrowheads="1"/>
          </p:cNvSpPr>
          <p:nvPr/>
        </p:nvSpPr>
        <p:spPr bwMode="auto">
          <a:xfrm>
            <a:off x="5525376" y="1031759"/>
            <a:ext cx="3081562" cy="204068"/>
          </a:xfrm>
          <a:prstGeom prst="rect">
            <a:avLst/>
          </a:prstGeom>
          <a:solidFill>
            <a:srgbClr val="FF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pt-PT" dirty="0" smtClean="0">
                <a:solidFill>
                  <a:schemeClr val="bg1"/>
                </a:solidFill>
                <a:latin typeface="+mj-lt"/>
              </a:rPr>
              <a:t>5º ano</a:t>
            </a:r>
            <a:endParaRPr lang="pt-PT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2324912" y="1792120"/>
            <a:ext cx="1606991" cy="52322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pt-PT" b="0" dirty="0" smtClean="0">
                <a:solidFill>
                  <a:schemeClr val="bg1"/>
                </a:solidFill>
                <a:latin typeface="+mj-lt"/>
              </a:rPr>
              <a:t>Tecnologias das Comunicações</a:t>
            </a:r>
          </a:p>
        </p:txBody>
      </p:sp>
      <p:sp>
        <p:nvSpPr>
          <p:cNvPr id="37" name="TextBox 14"/>
          <p:cNvSpPr txBox="1">
            <a:spLocks noChangeArrowheads="1"/>
          </p:cNvSpPr>
          <p:nvPr/>
        </p:nvSpPr>
        <p:spPr bwMode="auto">
          <a:xfrm>
            <a:off x="5223850" y="1907712"/>
            <a:ext cx="1711127" cy="30777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r"/>
            <a:r>
              <a:rPr lang="pt-PT" b="0" dirty="0" smtClean="0">
                <a:solidFill>
                  <a:schemeClr val="bg1"/>
                </a:solidFill>
                <a:latin typeface="+mj-lt"/>
              </a:rPr>
              <a:t>Redes e Serviços</a:t>
            </a:r>
            <a:endParaRPr lang="pt-PT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14"/>
          <p:cNvSpPr txBox="1">
            <a:spLocks noChangeArrowheads="1"/>
          </p:cNvSpPr>
          <p:nvPr/>
        </p:nvSpPr>
        <p:spPr bwMode="auto">
          <a:xfrm>
            <a:off x="4734962" y="5717662"/>
            <a:ext cx="2200015" cy="30777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r"/>
            <a:r>
              <a:rPr lang="pt-PT" b="0" dirty="0" smtClean="0">
                <a:solidFill>
                  <a:schemeClr val="bg1"/>
                </a:solidFill>
                <a:latin typeface="+mj-lt"/>
              </a:rPr>
              <a:t>Comunicações Multimédia</a:t>
            </a: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2175616" y="5619517"/>
            <a:ext cx="1961818" cy="52322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r>
              <a:rPr lang="pt-PT" b="0" dirty="0" smtClean="0">
                <a:solidFill>
                  <a:schemeClr val="bg1"/>
                </a:solidFill>
                <a:latin typeface="+mj-lt"/>
              </a:rPr>
              <a:t>Microeletrónica e Sistemas Embarcados</a:t>
            </a:r>
          </a:p>
        </p:txBody>
      </p:sp>
      <p:pic>
        <p:nvPicPr>
          <p:cNvPr id="40" name="Picture 14" descr="http://static.iwnsvg.com/wp-content/uploads/2015/02/Internet-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2110" y="2456811"/>
            <a:ext cx="2179647" cy="1214997"/>
          </a:xfrm>
          <a:prstGeom prst="rect">
            <a:avLst/>
          </a:prstGeom>
          <a:noFill/>
        </p:spPr>
      </p:pic>
      <p:pic>
        <p:nvPicPr>
          <p:cNvPr id="42" name="Picture 2" descr="http://thumbs.dreamstime.com/z/multimedia-internet-sharing-concept-2790737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 b="12523"/>
          <a:stretch/>
        </p:blipFill>
        <p:spPr bwMode="auto">
          <a:xfrm>
            <a:off x="4573791" y="4016792"/>
            <a:ext cx="2227712" cy="14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http://www.microelectronics-webinars.com/wp-content/uploads/2012/10/microelectronic-assembl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12" y="4040398"/>
            <a:ext cx="2141956" cy="142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communication medium antenn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13" y="2425883"/>
            <a:ext cx="2090770" cy="137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10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Actividades extracurriculares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063" y="576263"/>
            <a:ext cx="8880475" cy="933502"/>
          </a:xfrm>
        </p:spPr>
        <p:txBody>
          <a:bodyPr/>
          <a:lstStyle/>
          <a:p>
            <a:r>
              <a:rPr lang="pt-PT" dirty="0" smtClean="0"/>
              <a:t>Oferta de variadas atividades extracurriculares em diversas áreas da Engenharia Eletrotécnica e de Computadores</a:t>
            </a:r>
          </a:p>
          <a:p>
            <a:endParaRPr lang="pt-PT" dirty="0" smtClean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3492536" y="4472666"/>
            <a:ext cx="5507002" cy="16474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Participação em projetos de investigação.</a:t>
            </a:r>
          </a:p>
          <a:p>
            <a:r>
              <a:rPr lang="pt-PT" dirty="0" smtClean="0"/>
              <a:t>Apoio nas aulas práticas (monitores).</a:t>
            </a:r>
          </a:p>
          <a:p>
            <a:r>
              <a:rPr lang="pt-PT" dirty="0" smtClean="0"/>
              <a:t>Envolvimento ativo na gestão da escola</a:t>
            </a:r>
          </a:p>
          <a:p>
            <a:r>
              <a:rPr lang="pt-PT" dirty="0" smtClean="0"/>
              <a:t>Núcleos estudantis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7831" y="1393414"/>
            <a:ext cx="2113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solidFill>
                  <a:srgbClr val="8C2D19"/>
                </a:solidFill>
                <a:latin typeface="+mj-lt"/>
              </a:rPr>
              <a:t>Veículo elétrico</a:t>
            </a:r>
            <a:endParaRPr lang="en-US" b="1" dirty="0">
              <a:solidFill>
                <a:srgbClr val="8C2D19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7140" y="1384791"/>
            <a:ext cx="2113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solidFill>
                  <a:srgbClr val="8C2D19"/>
                </a:solidFill>
                <a:latin typeface="+mj-lt"/>
              </a:rPr>
              <a:t>Futebol robótico</a:t>
            </a:r>
            <a:endParaRPr lang="en-US" b="1" dirty="0">
              <a:solidFill>
                <a:srgbClr val="8C2D19"/>
              </a:solidFill>
              <a:latin typeface="+mj-lt"/>
            </a:endParaRPr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299" y="1761558"/>
            <a:ext cx="2662094" cy="17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78339" y="1384791"/>
            <a:ext cx="2113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>
                <a:solidFill>
                  <a:srgbClr val="8C2D19"/>
                </a:solidFill>
                <a:latin typeface="+mj-lt"/>
              </a:rPr>
              <a:t>Robotic</a:t>
            </a:r>
            <a:r>
              <a:rPr lang="pt-PT" b="1" dirty="0">
                <a:solidFill>
                  <a:srgbClr val="8C2D19"/>
                </a:solidFill>
                <a:latin typeface="+mj-lt"/>
              </a:rPr>
              <a:t> </a:t>
            </a:r>
            <a:r>
              <a:rPr lang="pt-PT" b="1" dirty="0" err="1">
                <a:solidFill>
                  <a:srgbClr val="8C2D19"/>
                </a:solidFill>
                <a:latin typeface="+mj-lt"/>
              </a:rPr>
              <a:t>Sailing</a:t>
            </a:r>
            <a:endParaRPr lang="en-US" b="1" dirty="0">
              <a:solidFill>
                <a:srgbClr val="8C2D19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7831" y="3731253"/>
            <a:ext cx="2113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>
                <a:solidFill>
                  <a:srgbClr val="8C2D19"/>
                </a:solidFill>
                <a:latin typeface="+mj-lt"/>
              </a:rPr>
              <a:t>Straplex</a:t>
            </a:r>
            <a:endParaRPr lang="en-US" b="1" dirty="0">
              <a:solidFill>
                <a:srgbClr val="8C2D19"/>
              </a:solidFill>
              <a:latin typeface="+mj-lt"/>
            </a:endParaRPr>
          </a:p>
        </p:txBody>
      </p:sp>
      <p:pic>
        <p:nvPicPr>
          <p:cNvPr id="9222" name="Picture 6" descr="Resultado de imagem para straplex fe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1" y="4211186"/>
            <a:ext cx="2336363" cy="17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sultado de imagem para futebol robotico fe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746" y="1782919"/>
            <a:ext cx="2443307" cy="18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Resultado de imagem para veiculo elétrico feu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23" y="1957916"/>
            <a:ext cx="2613117" cy="13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91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O que é </a:t>
            </a:r>
          </a:p>
          <a:p>
            <a:r>
              <a:rPr lang="pt-PT" dirty="0" err="1" smtClean="0"/>
              <a:t>Engº</a:t>
            </a:r>
            <a:r>
              <a:rPr lang="pt-PT" dirty="0" smtClean="0"/>
              <a:t> Eletrotécnica e de Computadores ?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0036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Empregabilidade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 smtClean="0"/>
              <a:t>Inquéritos de empregabilidade do MIEEC </a:t>
            </a:r>
            <a:r>
              <a:rPr lang="pt-PT" baseline="30000" dirty="0" smtClean="0"/>
              <a:t>1</a:t>
            </a:r>
            <a:r>
              <a:rPr lang="pt-PT" dirty="0" smtClean="0"/>
              <a:t>:</a:t>
            </a:r>
          </a:p>
          <a:p>
            <a:endParaRPr lang="pt-PT" dirty="0" smtClean="0"/>
          </a:p>
          <a:p>
            <a:pPr lvl="1"/>
            <a:r>
              <a:rPr lang="pt-PT" b="1" u="sng" dirty="0" smtClean="0"/>
              <a:t>Têm emprego antes de terminar o curso: &gt; 43%</a:t>
            </a:r>
            <a:endParaRPr lang="pt-PT" dirty="0" smtClean="0"/>
          </a:p>
          <a:p>
            <a:pPr lvl="1"/>
            <a:r>
              <a:rPr lang="pt-PT" b="1" u="sng" dirty="0" smtClean="0"/>
              <a:t>Têm emprego até 9 meses após a conclusão do curso : &gt; 94% </a:t>
            </a:r>
            <a:endParaRPr lang="pt-PT" dirty="0" smtClean="0"/>
          </a:p>
          <a:p>
            <a:pPr lvl="1"/>
            <a:endParaRPr lang="pt-PT" dirty="0" smtClean="0"/>
          </a:p>
          <a:p>
            <a:pPr lvl="1"/>
            <a:r>
              <a:rPr lang="pt-PT" dirty="0" smtClean="0"/>
              <a:t>Realizando funções totalmente ou parcialmente relacionadas com o curso : 95% Emprego internacional: 4%</a:t>
            </a:r>
            <a:endParaRPr lang="pt-PT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675079851"/>
              </p:ext>
            </p:extLst>
          </p:nvPr>
        </p:nvGraphicFramePr>
        <p:xfrm>
          <a:off x="408774" y="3178199"/>
          <a:ext cx="4227017" cy="3059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12330" y="6563237"/>
            <a:ext cx="563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aseline="30000" dirty="0" smtClean="0">
                <a:solidFill>
                  <a:srgbClr val="8C2D19"/>
                </a:solidFill>
              </a:rPr>
              <a:t>1 </a:t>
            </a:r>
            <a:r>
              <a:rPr lang="pt-PT" sz="1200" dirty="0" smtClean="0">
                <a:solidFill>
                  <a:srgbClr val="8C2D19"/>
                </a:solidFill>
              </a:rPr>
              <a:t>Valores relativos aos graduados em 2016/17 (inquérito entre janeiro e março de 2018)</a:t>
            </a:r>
            <a:endParaRPr lang="pt-PT" sz="1200" dirty="0">
              <a:solidFill>
                <a:srgbClr val="8C2D19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656173112"/>
              </p:ext>
            </p:extLst>
          </p:nvPr>
        </p:nvGraphicFramePr>
        <p:xfrm>
          <a:off x="5025484" y="3717178"/>
          <a:ext cx="3584361" cy="2345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794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Resultado de imagem para pt inovaçã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95" y="4894868"/>
            <a:ext cx="1776368" cy="59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Quem emprega os graduados do MIEEC ?</a:t>
            </a:r>
            <a:endParaRPr lang="pt-PT" dirty="0"/>
          </a:p>
        </p:txBody>
      </p:sp>
      <p:pic>
        <p:nvPicPr>
          <p:cNvPr id="4" name="Picture 14" descr="http://www.fraunhofer.pt/content/dam/portugal/en/images/portugal_190x5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8377" y="3337203"/>
            <a:ext cx="1453006" cy="397665"/>
          </a:xfrm>
          <a:prstGeom prst="rect">
            <a:avLst/>
          </a:prstGeom>
          <a:noFill/>
        </p:spPr>
      </p:pic>
      <p:pic>
        <p:nvPicPr>
          <p:cNvPr id="5" name="Picture 21" descr="http://www.siemens-home.pt/Files/Siemens/Pt/pt/AdditionalFiles/Descargas/siemens_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6528" y="6174951"/>
            <a:ext cx="1136490" cy="225745"/>
          </a:xfrm>
          <a:prstGeom prst="rect">
            <a:avLst/>
          </a:prstGeom>
          <a:noFill/>
        </p:spPr>
      </p:pic>
      <p:pic>
        <p:nvPicPr>
          <p:cNvPr id="6" name="Picture 25" descr="http://midlandsbiz.whosonthemove.com/wp-content/uploads/sites/4/bosch_logo.jpg"/>
          <p:cNvPicPr>
            <a:picLocks noChangeAspect="1" noChangeArrowheads="1"/>
          </p:cNvPicPr>
          <p:nvPr/>
        </p:nvPicPr>
        <p:blipFill>
          <a:blip r:embed="rId6" cstate="print"/>
          <a:srcRect l="32864" t="29076" r="16756" b="35386"/>
          <a:stretch>
            <a:fillRect/>
          </a:stretch>
        </p:blipFill>
        <p:spPr bwMode="auto">
          <a:xfrm>
            <a:off x="133578" y="936259"/>
            <a:ext cx="1322489" cy="490552"/>
          </a:xfrm>
          <a:prstGeom prst="rect">
            <a:avLst/>
          </a:prstGeom>
          <a:noFill/>
        </p:spPr>
      </p:pic>
      <p:pic>
        <p:nvPicPr>
          <p:cNvPr id="7" name="Picture 31" descr="http://www.empregoestagios.com/wp-content/uploads/2013/09/Efacec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3028" y="2609694"/>
            <a:ext cx="1280063" cy="493440"/>
          </a:xfrm>
          <a:prstGeom prst="rect">
            <a:avLst/>
          </a:prstGeom>
          <a:noFill/>
        </p:spPr>
      </p:pic>
      <p:pic>
        <p:nvPicPr>
          <p:cNvPr id="9" name="Picture 35" descr="Synopsys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84393" y="6165351"/>
            <a:ext cx="1333288" cy="628331"/>
          </a:xfrm>
          <a:prstGeom prst="rect">
            <a:avLst/>
          </a:prstGeom>
          <a:noFill/>
        </p:spPr>
      </p:pic>
      <p:pic>
        <p:nvPicPr>
          <p:cNvPr id="11" name="Picture 12" descr="http://www.radionova.fm/thumb/index/noticias/imagem/de2d8eba019137d686bf15874f3f2074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19034" y="5650994"/>
            <a:ext cx="1056438" cy="366179"/>
          </a:xfrm>
          <a:prstGeom prst="rect">
            <a:avLst/>
          </a:prstGeom>
          <a:noFill/>
        </p:spPr>
      </p:pic>
      <p:pic>
        <p:nvPicPr>
          <p:cNvPr id="12" name="Picture 41" descr="https://encrypted-tbn0.gstatic.com/images?q=tbn:ANd9GcREvvt4v7ckCNsAcIQFuiw25TeyVmrcju0ze7DTDbsR2wRhob5xjnYyJFos"/>
          <p:cNvPicPr>
            <a:picLocks noChangeAspect="1" noChangeArrowheads="1"/>
          </p:cNvPicPr>
          <p:nvPr/>
        </p:nvPicPr>
        <p:blipFill>
          <a:blip r:embed="rId10" cstate="print"/>
          <a:srcRect t="9345" b="18229"/>
          <a:stretch>
            <a:fillRect/>
          </a:stretch>
        </p:blipFill>
        <p:spPr bwMode="auto">
          <a:xfrm>
            <a:off x="254820" y="5672131"/>
            <a:ext cx="1185161" cy="395054"/>
          </a:xfrm>
          <a:prstGeom prst="rect">
            <a:avLst/>
          </a:prstGeom>
          <a:noFill/>
        </p:spPr>
      </p:pic>
      <p:pic>
        <p:nvPicPr>
          <p:cNvPr id="13" name="Picture 16" descr="http://upload.wikimedia.org/wikipedia/commons/9/9d/Logomarca_REFER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10328" y="5415644"/>
            <a:ext cx="737611" cy="706356"/>
          </a:xfrm>
          <a:prstGeom prst="rect">
            <a:avLst/>
          </a:prstGeom>
          <a:noFill/>
        </p:spPr>
      </p:pic>
      <p:pic>
        <p:nvPicPr>
          <p:cNvPr id="14" name="Picture 45" descr="http://www.galpenergia.com/resources/img/logo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97189" y="4326221"/>
            <a:ext cx="1648569" cy="536744"/>
          </a:xfrm>
          <a:prstGeom prst="rect">
            <a:avLst/>
          </a:prstGeom>
          <a:noFill/>
        </p:spPr>
      </p:pic>
      <p:pic>
        <p:nvPicPr>
          <p:cNvPr id="15" name="Picture 18" descr="http://www.factormais.com.pt/admin/imagens33/201201201619-continental_logo_novo_2_resized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4443" y="1996582"/>
            <a:ext cx="1381154" cy="456788"/>
          </a:xfrm>
          <a:prstGeom prst="rect">
            <a:avLst/>
          </a:prstGeom>
          <a:noFill/>
        </p:spPr>
      </p:pic>
      <p:pic>
        <p:nvPicPr>
          <p:cNvPr id="17" name="Picture 49" descr="http://www.underconsideration.com/brandnew/archives/novabase_logo.gif"/>
          <p:cNvPicPr>
            <a:picLocks noChangeAspect="1" noChangeArrowheads="1"/>
          </p:cNvPicPr>
          <p:nvPr/>
        </p:nvPicPr>
        <p:blipFill>
          <a:blip r:embed="rId14" cstate="print"/>
          <a:srcRect l="2634" t="34892" r="51269" b="38939"/>
          <a:stretch>
            <a:fillRect/>
          </a:stretch>
        </p:blipFill>
        <p:spPr bwMode="auto">
          <a:xfrm>
            <a:off x="3206254" y="4950584"/>
            <a:ext cx="1291412" cy="332077"/>
          </a:xfrm>
          <a:prstGeom prst="rect">
            <a:avLst/>
          </a:prstGeom>
          <a:noFill/>
        </p:spPr>
      </p:pic>
      <p:pic>
        <p:nvPicPr>
          <p:cNvPr id="19" name="Picture 51" descr="http://logotipo.pt/blog/wp-content/uploads/2010/02/Sonaeflowe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01794" y="6122000"/>
            <a:ext cx="1048223" cy="683336"/>
          </a:xfrm>
          <a:prstGeom prst="rect">
            <a:avLst/>
          </a:prstGeom>
          <a:noFill/>
        </p:spPr>
      </p:pic>
      <p:pic>
        <p:nvPicPr>
          <p:cNvPr id="21" name="Picture 6" descr="http://zdnet2.cbsistatic.com/hub/i/r/2014/10/20/e98969b1-5827-11e4-b6a0-d4ae52e95e57/thumbnail/770x578/3c7838e2867dcae0d3b01ab6a7419bc4/capgemini-netsuite-launch-virtual-company-bpo-toolkit.jpe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451" y="975198"/>
            <a:ext cx="1007214" cy="75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blogs.microsoft.com/wp-content/uploads/2012/08/8867.Microsoft_5F00_Logo_2D00_for_2D00_screen.jp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t="22732" r="7047" b="22691"/>
          <a:stretch/>
        </p:blipFill>
        <p:spPr bwMode="auto">
          <a:xfrm>
            <a:off x="1583015" y="4942496"/>
            <a:ext cx="1496291" cy="35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unicer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497" y="6109782"/>
            <a:ext cx="957157" cy="73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we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031" y="6029562"/>
            <a:ext cx="677290" cy="46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g9qfqGy71d13f1wq7T8vB3N0_nvNqT0wbmQeKmdunauZ0Rkb5UB__JiIyt2Bej2vX5fiEu0=s13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4" y="534873"/>
            <a:ext cx="1029023" cy="3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m para acan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45" y="489465"/>
            <a:ext cx="1010888" cy="4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m para accenture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22882" r="19291" b="33996"/>
          <a:stretch/>
        </p:blipFill>
        <p:spPr bwMode="auto">
          <a:xfrm>
            <a:off x="2751673" y="484681"/>
            <a:ext cx="1269711" cy="42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esultado de imagem para adclick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9" b="31132"/>
          <a:stretch/>
        </p:blipFill>
        <p:spPr bwMode="auto">
          <a:xfrm>
            <a:off x="4205546" y="490045"/>
            <a:ext cx="1589605" cy="40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Resultado de imagem para altran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1" b="25272"/>
          <a:stretch/>
        </p:blipFill>
        <p:spPr bwMode="auto">
          <a:xfrm>
            <a:off x="5925724" y="534760"/>
            <a:ext cx="1407633" cy="33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569" y="447649"/>
            <a:ext cx="1082174" cy="546782"/>
          </a:xfrm>
          <a:prstGeom prst="rect">
            <a:avLst/>
          </a:prstGeom>
        </p:spPr>
      </p:pic>
      <p:pic>
        <p:nvPicPr>
          <p:cNvPr id="4126" name="Picture 30" descr="Resultado de imagem para bragalux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r="5326"/>
          <a:stretch/>
        </p:blipFill>
        <p:spPr bwMode="auto">
          <a:xfrm>
            <a:off x="1625596" y="955635"/>
            <a:ext cx="1075532" cy="58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Resultado de imagem para broadcom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0" b="34987"/>
          <a:stretch/>
        </p:blipFill>
        <p:spPr bwMode="auto">
          <a:xfrm>
            <a:off x="2883912" y="956362"/>
            <a:ext cx="1175609" cy="58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Resultado de imagem para cabelte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50" y="997800"/>
            <a:ext cx="1654229" cy="44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Resultado de imagem para cadence design"/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4" b="37268"/>
          <a:stretch/>
        </p:blipFill>
        <p:spPr bwMode="auto">
          <a:xfrm>
            <a:off x="6129718" y="1011434"/>
            <a:ext cx="1490001" cy="3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0" name="Picture 44" descr="Resultado de imagem para caetano bus"/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1" t="31841" r="26553" b="37743"/>
          <a:stretch/>
        </p:blipFill>
        <p:spPr bwMode="auto">
          <a:xfrm>
            <a:off x="188688" y="1505451"/>
            <a:ext cx="1760230" cy="38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2" name="Picture 46" descr="Resultado de imagem para cern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 b="21306"/>
          <a:stretch/>
        </p:blipFill>
        <p:spPr bwMode="auto">
          <a:xfrm>
            <a:off x="2077652" y="1664651"/>
            <a:ext cx="792001" cy="66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4" name="Picture 48" descr="Resultado de imagem para coem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308" y="1563387"/>
            <a:ext cx="1616249" cy="30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6" name="Picture 50" descr="Resultado de imagem para compta"/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7" b="36475"/>
          <a:stretch/>
        </p:blipFill>
        <p:spPr bwMode="auto">
          <a:xfrm>
            <a:off x="3050213" y="2039176"/>
            <a:ext cx="1609851" cy="49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90" y="1659478"/>
            <a:ext cx="1124282" cy="487959"/>
          </a:xfrm>
          <a:prstGeom prst="rect">
            <a:avLst/>
          </a:prstGeom>
        </p:spPr>
      </p:pic>
      <p:pic>
        <p:nvPicPr>
          <p:cNvPr id="5126" name="Picture 6" descr="Resultado de imagem para deloitte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0" y="2574377"/>
            <a:ext cx="1353433" cy="42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m para deltamatic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296" y="1985715"/>
            <a:ext cx="1591869" cy="58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m para divmac"/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3" r="10263" b="19058"/>
          <a:stretch/>
        </p:blipFill>
        <p:spPr bwMode="auto">
          <a:xfrm>
            <a:off x="7477407" y="1776036"/>
            <a:ext cx="1337240" cy="5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2" t="11521" r="11696" b="16879"/>
          <a:stretch/>
        </p:blipFill>
        <p:spPr>
          <a:xfrm>
            <a:off x="6379222" y="1460667"/>
            <a:ext cx="1027405" cy="831085"/>
          </a:xfrm>
          <a:prstGeom prst="rect">
            <a:avLst/>
          </a:prstGeom>
        </p:spPr>
      </p:pic>
      <p:pic>
        <p:nvPicPr>
          <p:cNvPr id="5140" name="Picture 20" descr="Resultado de imagem para edp renováveis"/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t="23611" r="9156" b="22027"/>
          <a:stretch/>
        </p:blipFill>
        <p:spPr bwMode="auto">
          <a:xfrm>
            <a:off x="3345679" y="3170098"/>
            <a:ext cx="1538909" cy="56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Resultado de imagem para ehs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82" y="2673750"/>
            <a:ext cx="1288318" cy="40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Resultado de imagem para enc power"/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3" t="32485" r="18873" b="34158"/>
          <a:stretch/>
        </p:blipFill>
        <p:spPr bwMode="auto">
          <a:xfrm>
            <a:off x="5836112" y="2453550"/>
            <a:ext cx="1228436" cy="62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Resultado de imagem para enercon"/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6" b="33252"/>
          <a:stretch/>
        </p:blipFill>
        <p:spPr bwMode="auto">
          <a:xfrm>
            <a:off x="7393354" y="2416714"/>
            <a:ext cx="1646749" cy="39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Imagem relacionada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2" y="3106731"/>
            <a:ext cx="725230" cy="6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Resultado de imagem para fabamaq"/>
          <p:cNvPicPr>
            <a:picLocks noChangeAspect="1" noChangeArrowheads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33996" r="24527" b="34651"/>
          <a:stretch/>
        </p:blipFill>
        <p:spPr bwMode="auto">
          <a:xfrm>
            <a:off x="1409508" y="2680680"/>
            <a:ext cx="1475489" cy="44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Resultado de imagem para fimel"/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9" b="31721"/>
          <a:stretch/>
        </p:blipFill>
        <p:spPr bwMode="auto">
          <a:xfrm>
            <a:off x="6168377" y="3171512"/>
            <a:ext cx="1238250" cy="3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Resultado de imagem para geonext"/>
          <p:cNvPicPr>
            <a:picLocks noChangeAspect="1" noChangeArrowheads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1" b="17602"/>
          <a:stretch/>
        </p:blipFill>
        <p:spPr bwMode="auto">
          <a:xfrm>
            <a:off x="2005814" y="3826462"/>
            <a:ext cx="1115676" cy="41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Resultado de imagem para honeywell"/>
          <p:cNvPicPr>
            <a:picLocks noChangeAspect="1" noChangeArrowheads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34424" r="5134" b="27952"/>
          <a:stretch/>
        </p:blipFill>
        <p:spPr bwMode="auto">
          <a:xfrm>
            <a:off x="252737" y="3869166"/>
            <a:ext cx="1459345" cy="30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Resultado de imagem para huf portuguesa"/>
          <p:cNvPicPr>
            <a:picLocks noChangeAspect="1" noChangeArrowheads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 b="9980"/>
          <a:stretch/>
        </p:blipFill>
        <p:spPr bwMode="auto">
          <a:xfrm>
            <a:off x="7652127" y="2968895"/>
            <a:ext cx="902377" cy="73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0" name="Picture 40" descr="Resultado de imagem para ibm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97" y="4205906"/>
            <a:ext cx="971718" cy="3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0" descr="http://win.inescporto.pt/FrontPage?action=AttachFile&amp;do=get&amp;target=logo-inesc-porto.jpg"/>
          <p:cNvPicPr>
            <a:picLocks noChangeAspect="1" noChangeArrowheads="1"/>
          </p:cNvPicPr>
          <p:nvPr/>
        </p:nvPicPr>
        <p:blipFill>
          <a:blip r:embed="rId50" cstate="print"/>
          <a:srcRect l="10576" t="18051" r="7455" b="21780"/>
          <a:stretch>
            <a:fillRect/>
          </a:stretch>
        </p:blipFill>
        <p:spPr bwMode="auto">
          <a:xfrm>
            <a:off x="6077762" y="3538507"/>
            <a:ext cx="1785323" cy="575911"/>
          </a:xfrm>
          <a:prstGeom prst="rect">
            <a:avLst/>
          </a:prstGeom>
          <a:noFill/>
        </p:spPr>
      </p:pic>
      <p:pic>
        <p:nvPicPr>
          <p:cNvPr id="5162" name="Picture 42" descr="Resultado de imagem para imagination technologies"/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39302" r="9547" b="39494"/>
          <a:stretch/>
        </p:blipFill>
        <p:spPr bwMode="auto">
          <a:xfrm>
            <a:off x="270870" y="4271053"/>
            <a:ext cx="1584944" cy="31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4" name="Picture 44" descr="Resultado de imagem para infineon"/>
          <p:cNvPicPr>
            <a:picLocks noChangeAspect="1" noChangeArrowheads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1" r="3159" b="22127"/>
          <a:stretch/>
        </p:blipFill>
        <p:spPr bwMode="auto">
          <a:xfrm>
            <a:off x="3311865" y="3819464"/>
            <a:ext cx="1319344" cy="60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6" name="Picture 46" descr="Resultado de imagem para intel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60" y="3101161"/>
            <a:ext cx="938042" cy="6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68" name="Picture 48" descr="Resultado de imagem para itgrow"/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17616" r="7143" b="21617"/>
          <a:stretch/>
        </p:blipFill>
        <p:spPr bwMode="auto">
          <a:xfrm>
            <a:off x="3829210" y="4453988"/>
            <a:ext cx="1254735" cy="3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0" name="Picture 50" descr="Resultado de imagem para lightarq"/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7" b="33351"/>
          <a:stretch/>
        </p:blipFill>
        <p:spPr bwMode="auto">
          <a:xfrm>
            <a:off x="4895999" y="3868782"/>
            <a:ext cx="940114" cy="32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2" name="Picture 52" descr="Resultado de imagem para logiberica"/>
          <p:cNvPicPr>
            <a:picLocks noChangeAspect="1" noChangeArrowheads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8" t="31800" r="11647" b="32769"/>
          <a:stretch/>
        </p:blipFill>
        <p:spPr bwMode="auto">
          <a:xfrm>
            <a:off x="5095115" y="4306938"/>
            <a:ext cx="1370238" cy="33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4" name="Picture 54" descr="Resultado de imagem para matelfe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82" y="3468501"/>
            <a:ext cx="623481" cy="4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6" name="Picture 56" descr="Resultado de imagem para natural reason empresa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16" y="4095202"/>
            <a:ext cx="1105999" cy="43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8" name="Picture 58" descr="Resultado de imagem para next proaudio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3" y="5078575"/>
            <a:ext cx="952697" cy="43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80" name="Picture 60" descr="Resultado de imagem para nmusic"/>
          <p:cNvPicPr>
            <a:picLocks noChangeAspect="1" noChangeArrowheads="1"/>
          </p:cNvPicPr>
          <p:nvPr/>
        </p:nvPicPr>
        <p:blipFill rotWithShape="1"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7" t="34376" r="20980" b="39010"/>
          <a:stretch/>
        </p:blipFill>
        <p:spPr bwMode="auto">
          <a:xfrm>
            <a:off x="196230" y="4718799"/>
            <a:ext cx="1259837" cy="26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orbcom"/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410" y="4922019"/>
            <a:ext cx="886096" cy="57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painhas"/>
          <p:cNvPicPr>
            <a:picLocks noChangeAspect="1" noChangeArrowheads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18060" r="6938" b="18732"/>
          <a:stretch/>
        </p:blipFill>
        <p:spPr bwMode="auto">
          <a:xfrm>
            <a:off x="5758699" y="4845790"/>
            <a:ext cx="828074" cy="60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esultado de imagem para proef group"/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662" y="4742694"/>
            <a:ext cx="1649441" cy="36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m para reditus"/>
          <p:cNvPicPr>
            <a:picLocks noChangeAspect="1" noChangeArrowheads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4" t="36606" r="22863" b="36914"/>
          <a:stretch/>
        </p:blipFill>
        <p:spPr bwMode="auto">
          <a:xfrm>
            <a:off x="3679918" y="5591191"/>
            <a:ext cx="1450109" cy="44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Resultado de imagem para satherm"/>
          <p:cNvPicPr>
            <a:picLocks noChangeAspect="1" noChangeArrowheads="1"/>
          </p:cNvPicPr>
          <p:nvPr/>
        </p:nvPicPr>
        <p:blipFill rotWithShape="1"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59"/>
          <a:stretch/>
        </p:blipFill>
        <p:spPr bwMode="auto">
          <a:xfrm>
            <a:off x="3235784" y="7605417"/>
            <a:ext cx="312952" cy="6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Resultado de imagem para smartwatt"/>
          <p:cNvPicPr>
            <a:picLocks noChangeAspect="1" noChangeArrowheads="1"/>
          </p:cNvPicPr>
          <p:nvPr/>
        </p:nvPicPr>
        <p:blipFill rotWithShape="1"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4" b="7919"/>
          <a:stretch/>
        </p:blipFill>
        <p:spPr bwMode="auto">
          <a:xfrm>
            <a:off x="5243064" y="5526888"/>
            <a:ext cx="1631654" cy="5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Resultado de imagem para sofyne"/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449" y="5433455"/>
            <a:ext cx="1981561" cy="63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Resultado de imagem para thousandeyes"/>
          <p:cNvPicPr>
            <a:picLocks noChangeAspect="1" noChangeArrowheads="1"/>
          </p:cNvPicPr>
          <p:nvPr/>
        </p:nvPicPr>
        <p:blipFill rotWithShape="1"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5" t="39297" r="12459" b="40381"/>
          <a:stretch/>
        </p:blipFill>
        <p:spPr bwMode="auto">
          <a:xfrm>
            <a:off x="3092046" y="6534516"/>
            <a:ext cx="1858676" cy="28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Resultado de imagem para veniam"/>
          <p:cNvPicPr>
            <a:picLocks noChangeAspect="1" noChangeArrowheads="1"/>
          </p:cNvPicPr>
          <p:nvPr/>
        </p:nvPicPr>
        <p:blipFill rotWithShape="1"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" t="10311" r="3761" b="16782"/>
          <a:stretch/>
        </p:blipFill>
        <p:spPr bwMode="auto">
          <a:xfrm>
            <a:off x="4834773" y="6097373"/>
            <a:ext cx="1544449" cy="40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Resultado de imagem para yazaki saltano"/>
          <p:cNvPicPr>
            <a:picLocks noChangeAspect="1" noChangeArrowheads="1"/>
          </p:cNvPicPr>
          <p:nvPr/>
        </p:nvPicPr>
        <p:blipFill rotWithShape="1"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" t="17609" r="5466" b="20461"/>
          <a:stretch/>
        </p:blipFill>
        <p:spPr bwMode="auto">
          <a:xfrm>
            <a:off x="7276600" y="6574902"/>
            <a:ext cx="1636971" cy="22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Resultado de imagem para yunit"/>
          <p:cNvPicPr>
            <a:picLocks noChangeAspect="1" noChangeArrowheads="1"/>
          </p:cNvPicPr>
          <p:nvPr/>
        </p:nvPicPr>
        <p:blipFill rotWithShape="1"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2" t="31515" r="29834" b="33576"/>
          <a:stretch/>
        </p:blipFill>
        <p:spPr bwMode="auto">
          <a:xfrm>
            <a:off x="7958668" y="6033445"/>
            <a:ext cx="971985" cy="43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18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89024" y="1683286"/>
            <a:ext cx="6858000" cy="1337734"/>
          </a:xfrm>
        </p:spPr>
        <p:txBody>
          <a:bodyPr/>
          <a:lstStyle/>
          <a:p>
            <a:r>
              <a:rPr lang="pt-PT" dirty="0" smtClean="0"/>
              <a:t>Muito obrigado </a:t>
            </a:r>
          </a:p>
          <a:p>
            <a:r>
              <a:rPr lang="pt-PT" dirty="0" smtClean="0"/>
              <a:t>pela vossa atenção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374" y="2726273"/>
            <a:ext cx="7702825" cy="1337734"/>
          </a:xfrm>
        </p:spPr>
        <p:txBody>
          <a:bodyPr/>
          <a:lstStyle/>
          <a:p>
            <a:r>
              <a:rPr lang="pt-PT" dirty="0" smtClean="0"/>
              <a:t>O que é </a:t>
            </a:r>
          </a:p>
          <a:p>
            <a:r>
              <a:rPr lang="pt-PT" dirty="0" smtClean="0"/>
              <a:t>Engenharia Eletrotécnica </a:t>
            </a:r>
            <a:r>
              <a:rPr lang="pt-PT" b="1" u="sng" dirty="0" smtClean="0"/>
              <a:t>e de Computadores </a:t>
            </a:r>
            <a:r>
              <a:rPr lang="pt-PT" dirty="0" smtClean="0"/>
              <a:t>?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7536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que faz um Eng.º Eletrotécnico e de Computadores ?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3524" y="2550028"/>
            <a:ext cx="8088739" cy="1439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sz="2000" dirty="0" smtClean="0"/>
              <a:t> Os Engenheiros Eletrotécnicos e de Computadores têm </a:t>
            </a:r>
            <a:r>
              <a:rPr lang="pt-PT" sz="2000" b="1" u="sng" dirty="0" smtClean="0"/>
              <a:t>um contributo fundamental </a:t>
            </a:r>
            <a:r>
              <a:rPr lang="pt-PT" sz="2000" dirty="0" smtClean="0"/>
              <a:t>para a </a:t>
            </a:r>
            <a:r>
              <a:rPr lang="pt-PT" sz="2000" b="1" u="sng" dirty="0" smtClean="0"/>
              <a:t>conceção de sistemas elétricos e eletrónicos</a:t>
            </a:r>
          </a:p>
          <a:p>
            <a:pPr>
              <a:lnSpc>
                <a:spcPct val="150000"/>
              </a:lnSpc>
            </a:pPr>
            <a:endParaRPr lang="pt-PT" sz="2000" dirty="0" smtClean="0"/>
          </a:p>
          <a:p>
            <a:pPr>
              <a:lnSpc>
                <a:spcPct val="150000"/>
              </a:lnSpc>
            </a:pPr>
            <a:r>
              <a:rPr lang="pt-PT" sz="2000" b="1" u="sng" dirty="0" smtClean="0"/>
              <a:t>Concebe e desenvolve sistemas completos </a:t>
            </a:r>
            <a:r>
              <a:rPr lang="pt-PT" sz="2000" dirty="0" smtClean="0"/>
              <a:t>envolvendo </a:t>
            </a:r>
            <a:r>
              <a:rPr lang="pt-PT" sz="2000" b="1" i="1" u="sng" dirty="0" smtClean="0"/>
              <a:t>hardware</a:t>
            </a:r>
            <a:r>
              <a:rPr lang="pt-PT" sz="2000" b="1" u="sng" dirty="0" smtClean="0"/>
              <a:t> e </a:t>
            </a:r>
            <a:r>
              <a:rPr lang="pt-PT" sz="2000" b="1" i="1" u="sng" dirty="0" smtClean="0"/>
              <a:t>software </a:t>
            </a:r>
          </a:p>
          <a:p>
            <a:pPr>
              <a:lnSpc>
                <a:spcPct val="150000"/>
              </a:lnSpc>
            </a:pPr>
            <a:endParaRPr lang="pt-PT" sz="2000" b="1" u="sng" dirty="0"/>
          </a:p>
          <a:p>
            <a:pPr>
              <a:lnSpc>
                <a:spcPct val="150000"/>
              </a:lnSpc>
            </a:pPr>
            <a:endParaRPr lang="pt-PT" sz="2000" b="1" u="sng" dirty="0" smtClean="0"/>
          </a:p>
          <a:p>
            <a:pPr>
              <a:lnSpc>
                <a:spcPct val="150000"/>
              </a:lnSpc>
            </a:pPr>
            <a:endParaRPr lang="pt-PT" dirty="0" smtClean="0"/>
          </a:p>
          <a:p>
            <a:pPr>
              <a:lnSpc>
                <a:spcPct val="150000"/>
              </a:lnSpc>
            </a:pPr>
            <a:endParaRPr lang="pt-PT" dirty="0" smtClean="0"/>
          </a:p>
          <a:p>
            <a:pPr>
              <a:lnSpc>
                <a:spcPct val="150000"/>
              </a:lnSpc>
            </a:pPr>
            <a:endParaRPr lang="pt-PT" dirty="0" smtClean="0"/>
          </a:p>
          <a:p>
            <a:pPr>
              <a:lnSpc>
                <a:spcPct val="150000"/>
              </a:lnSpc>
            </a:pPr>
            <a:endParaRPr lang="pt-PT" dirty="0" smtClean="0"/>
          </a:p>
          <a:p>
            <a:pPr>
              <a:lnSpc>
                <a:spcPct val="150000"/>
              </a:lnSpc>
            </a:pPr>
            <a:endParaRPr lang="pt-PT" dirty="0"/>
          </a:p>
          <a:p>
            <a:pPr>
              <a:lnSpc>
                <a:spcPct val="150000"/>
              </a:lnSpc>
            </a:pPr>
            <a:endParaRPr lang="pt-PT" dirty="0" smtClean="0"/>
          </a:p>
          <a:p>
            <a:pPr>
              <a:lnSpc>
                <a:spcPct val="150000"/>
              </a:lnSpc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004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que faz um Eng.º Eletrotécnico e de Computadores ?</a:t>
            </a:r>
            <a:endParaRPr lang="pt-PT" dirty="0"/>
          </a:p>
        </p:txBody>
      </p:sp>
      <p:pic>
        <p:nvPicPr>
          <p:cNvPr id="7" name="Picture 8" descr="https://ecowatchcanada.files.wordpress.com/2013/07/windmil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799" y="3350733"/>
            <a:ext cx="2729057" cy="1824212"/>
          </a:xfrm>
          <a:prstGeom prst="rect">
            <a:avLst/>
          </a:prstGeom>
          <a:noFill/>
        </p:spPr>
      </p:pic>
      <p:pic>
        <p:nvPicPr>
          <p:cNvPr id="6" name="Picture 4" descr="https://eaei.lbl.gov/sites/all/files/Electricity-Markets-and-Poli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42" y="3350732"/>
            <a:ext cx="2717379" cy="18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central fotovoltaica ca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942" y="3350733"/>
            <a:ext cx="2727228" cy="182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9063" y="576263"/>
            <a:ext cx="8880475" cy="232305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 smtClean="0"/>
              <a:t>Exemplo 1:</a:t>
            </a:r>
          </a:p>
          <a:p>
            <a:pPr marL="0" indent="0">
              <a:lnSpc>
                <a:spcPct val="150000"/>
              </a:lnSpc>
              <a:buNone/>
            </a:pPr>
            <a:endParaRPr lang="pt-PT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PT" dirty="0" smtClean="0"/>
              <a:t>Sistemas </a:t>
            </a:r>
            <a:r>
              <a:rPr lang="pt-PT" dirty="0"/>
              <a:t>de produção de energia convencional, eólica e solar para </a:t>
            </a:r>
            <a:r>
              <a:rPr lang="pt-PT" b="1" dirty="0"/>
              <a:t>fornecer eficientemente eletricidade em todo o mundo.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6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que faz um Eng.º Eletrotécnico e de Computadores ?</a:t>
            </a:r>
            <a:endParaRPr lang="pt-PT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06171" y="2438449"/>
            <a:ext cx="8003264" cy="896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b="1" dirty="0" smtClean="0"/>
          </a:p>
        </p:txBody>
      </p:sp>
      <p:pic>
        <p:nvPicPr>
          <p:cNvPr id="9" name="Picture 4" descr="http://www.alternative-energy-news.info/images/technical/electric-c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52" y="3280897"/>
            <a:ext cx="3827345" cy="219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electric vehi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1" y="3280897"/>
            <a:ext cx="3416947" cy="219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1083" y="576262"/>
            <a:ext cx="8151541" cy="1862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sz="2000" dirty="0" smtClean="0"/>
              <a:t>Exemplo</a:t>
            </a:r>
            <a:r>
              <a:rPr lang="en-US" sz="2000" dirty="0" smtClean="0"/>
              <a:t> 2: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pt-PT" sz="2000" dirty="0"/>
              <a:t>Sistemas de acionamento e de controlo das funções de condução </a:t>
            </a:r>
            <a:r>
              <a:rPr lang="pt-PT" sz="2000" b="1" dirty="0"/>
              <a:t>para veículos elétricos.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que faz um Eng.º Eletrotécnico e de Computadores ?</a:t>
            </a:r>
            <a:endParaRPr lang="pt-PT" dirty="0"/>
          </a:p>
        </p:txBody>
      </p:sp>
      <p:pic>
        <p:nvPicPr>
          <p:cNvPr id="2050" name="Picture 2" descr="Resultado de imagem para smart appli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2" y="3134777"/>
            <a:ext cx="3268300" cy="23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smart 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91" y="3134778"/>
            <a:ext cx="3695357" cy="230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2955" y="680224"/>
            <a:ext cx="7828157" cy="207412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sz="2000" dirty="0" smtClean="0"/>
              <a:t>Exemplo</a:t>
            </a:r>
            <a:r>
              <a:rPr lang="en-US" sz="2000" dirty="0" smtClean="0"/>
              <a:t> 3: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sz="2000" dirty="0"/>
              <a:t>Sistemas </a:t>
            </a:r>
            <a:r>
              <a:rPr lang="pt-PT" sz="2000" dirty="0" smtClean="0"/>
              <a:t>embarcados </a:t>
            </a:r>
            <a:r>
              <a:rPr lang="pt-PT" sz="2000" dirty="0"/>
              <a:t>que permitem </a:t>
            </a:r>
            <a:r>
              <a:rPr lang="pt-PT" sz="2000" b="1" dirty="0"/>
              <a:t>"dar inteligência" </a:t>
            </a:r>
            <a:r>
              <a:rPr lang="pt-PT" sz="2000" b="1" dirty="0" smtClean="0"/>
              <a:t>e capacidade de comunicar a </a:t>
            </a:r>
            <a:r>
              <a:rPr lang="pt-PT" sz="2000" b="1" dirty="0"/>
              <a:t>muitos dispositivos de uso comum.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771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que faz um Eng.º Eletrotécnico e de Computadores ?</a:t>
            </a:r>
            <a:endParaRPr lang="pt-PT" dirty="0"/>
          </a:p>
        </p:txBody>
      </p:sp>
      <p:pic>
        <p:nvPicPr>
          <p:cNvPr id="3076" name="Picture 4" descr="Resultado de imagem para pet sca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2" y="3518721"/>
            <a:ext cx="3150606" cy="232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8" b="11086"/>
          <a:stretch/>
        </p:blipFill>
        <p:spPr bwMode="auto">
          <a:xfrm>
            <a:off x="4318503" y="3518721"/>
            <a:ext cx="3965418" cy="23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1376" y="576262"/>
            <a:ext cx="7592545" cy="236766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sz="2000" dirty="0" smtClean="0"/>
              <a:t>Exemplo</a:t>
            </a:r>
            <a:r>
              <a:rPr lang="en-US" sz="2000" dirty="0" smtClean="0"/>
              <a:t> 4: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pt-PT" sz="2000" dirty="0"/>
              <a:t>Equipamentos avançados de </a:t>
            </a:r>
            <a:r>
              <a:rPr lang="pt-PT" sz="2000" b="1" dirty="0"/>
              <a:t>electromedicina.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sz="2000" dirty="0"/>
              <a:t>Algoritmos de processamento de imagem para melhorar o </a:t>
            </a:r>
            <a:r>
              <a:rPr lang="pt-PT" sz="2000" b="1" dirty="0"/>
              <a:t>diagnóstico e tratamento de doenças.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 que faz um Eng.º Eletrotécnico e de Computadores ?</a:t>
            </a:r>
            <a:endParaRPr lang="pt-PT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06170" y="2438449"/>
            <a:ext cx="8293367" cy="896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rgbClr val="8C2D19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b="1" dirty="0"/>
          </a:p>
        </p:txBody>
      </p:sp>
      <p:pic>
        <p:nvPicPr>
          <p:cNvPr id="9" name="Picture 2" descr="http://img.gawkerassets.com/img/18to93c6sw0s7jpg/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0" y="3678773"/>
            <a:ext cx="3615935" cy="203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industry 4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27" y="34571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9063" y="576263"/>
            <a:ext cx="8880475" cy="186218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sz="2000" dirty="0" smtClean="0"/>
              <a:t>Exemplo</a:t>
            </a:r>
            <a:r>
              <a:rPr lang="en-US" sz="2000" dirty="0" smtClean="0"/>
              <a:t> 5: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sz="2000" b="1" dirty="0"/>
              <a:t>Automação </a:t>
            </a:r>
            <a:r>
              <a:rPr lang="pt-PT" sz="2000" dirty="0"/>
              <a:t>de</a:t>
            </a:r>
            <a:r>
              <a:rPr lang="pt-PT" sz="2000" b="1" dirty="0"/>
              <a:t> </a:t>
            </a:r>
            <a:r>
              <a:rPr lang="pt-PT" sz="2000" dirty="0"/>
              <a:t>processos industriais: da </a:t>
            </a:r>
            <a:r>
              <a:rPr lang="pt-PT" sz="2000" b="1" dirty="0"/>
              <a:t>máquina </a:t>
            </a:r>
            <a:r>
              <a:rPr lang="pt-PT" sz="2000" dirty="0"/>
              <a:t>à </a:t>
            </a:r>
            <a:r>
              <a:rPr lang="pt-PT" sz="2000" b="1" dirty="0"/>
              <a:t>fábrica </a:t>
            </a:r>
            <a:r>
              <a:rPr lang="pt-PT" sz="2000" b="1" dirty="0" smtClean="0"/>
              <a:t>completa</a:t>
            </a:r>
            <a:r>
              <a:rPr lang="pt-PT" sz="20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PT" sz="2000" dirty="0" smtClean="0"/>
              <a:t>Criação </a:t>
            </a:r>
            <a:r>
              <a:rPr lang="pt-PT" sz="2000" dirty="0"/>
              <a:t>de novos processos produtivos para as </a:t>
            </a:r>
            <a:r>
              <a:rPr lang="pt-PT" sz="2000" b="1" dirty="0"/>
              <a:t>fábricas do futuro.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6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lo de apresentaçã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610</Words>
  <Application>Microsoft Office PowerPoint</Application>
  <PresentationFormat>On-screen Show (4:3)</PresentationFormat>
  <Paragraphs>139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Modelo de apresentação personalizado</vt:lpstr>
      <vt:lpstr>Mestrado Integrado em Engenharia Eletrotécnica e de Computadores - MIEEC</vt:lpstr>
      <vt:lpstr>PowerPoint Presentation</vt:lpstr>
      <vt:lpstr>PowerPoint Presentation</vt:lpstr>
      <vt:lpstr>O que faz um Eng.º Eletrotécnico e de Computadores ?</vt:lpstr>
      <vt:lpstr>O que faz um Eng.º Eletrotécnico e de Computadores ?</vt:lpstr>
      <vt:lpstr>O que faz um Eng.º Eletrotécnico e de Computadores ?</vt:lpstr>
      <vt:lpstr>O que faz um Eng.º Eletrotécnico e de Computadores ?</vt:lpstr>
      <vt:lpstr>O que faz um Eng.º Eletrotécnico e de Computadores ?</vt:lpstr>
      <vt:lpstr>O que faz um Eng.º Eletrotécnico e de Computadores ?</vt:lpstr>
      <vt:lpstr>O que faz um Eng. º Eletrotécnico e de Computadores ?</vt:lpstr>
      <vt:lpstr>O que faz um Eng.º Eletrotécnico e de Computadores ?</vt:lpstr>
      <vt:lpstr>O que faz um Eng.º Eletrotécnico e de Computadores ?</vt:lpstr>
      <vt:lpstr>O que faz um Eng.º Eletrotécnico e de Computadores ?</vt:lpstr>
      <vt:lpstr>O que faz um Engº Eletrotécnico e de Computadores ?</vt:lpstr>
      <vt:lpstr>Estrutura do curso</vt:lpstr>
      <vt:lpstr>Estrutura do curso – área de Automação</vt:lpstr>
      <vt:lpstr>Estrutura do curso – área de Energia</vt:lpstr>
      <vt:lpstr>Estrutura do curso – área de Telecomunicações, Eletrónica e Computadores</vt:lpstr>
      <vt:lpstr>Actividades extracurriculares</vt:lpstr>
      <vt:lpstr>Empregabilidade</vt:lpstr>
      <vt:lpstr>Quem emprega os graduados do MIEEC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2019-07-12T22:22:53Z</dcterms:modified>
</cp:coreProperties>
</file>